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  <p:sldMasterId id="2147483675" r:id="rId5"/>
  </p:sldMasterIdLst>
  <p:notesMasterIdLst>
    <p:notesMasterId r:id="rId25"/>
  </p:notesMasterIdLst>
  <p:handoutMasterIdLst>
    <p:handoutMasterId r:id="rId26"/>
  </p:handoutMasterIdLst>
  <p:sldIdLst>
    <p:sldId id="266" r:id="rId6"/>
    <p:sldId id="268" r:id="rId7"/>
    <p:sldId id="318" r:id="rId8"/>
    <p:sldId id="337" r:id="rId9"/>
    <p:sldId id="326" r:id="rId10"/>
    <p:sldId id="336" r:id="rId11"/>
    <p:sldId id="338" r:id="rId12"/>
    <p:sldId id="289" r:id="rId13"/>
    <p:sldId id="343" r:id="rId14"/>
    <p:sldId id="344" r:id="rId15"/>
    <p:sldId id="345" r:id="rId16"/>
    <p:sldId id="339" r:id="rId17"/>
    <p:sldId id="340" r:id="rId18"/>
    <p:sldId id="341" r:id="rId19"/>
    <p:sldId id="346" r:id="rId20"/>
    <p:sldId id="347" r:id="rId21"/>
    <p:sldId id="348" r:id="rId22"/>
    <p:sldId id="349" r:id="rId23"/>
    <p:sldId id="27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as" initials="z" lastIdx="1" clrIdx="0">
    <p:extLst>
      <p:ext uri="{19B8F6BF-5375-455C-9EA6-DF929625EA0E}">
        <p15:presenceInfo xmlns:p15="http://schemas.microsoft.com/office/powerpoint/2012/main" userId="za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A6CB55"/>
    <a:srgbClr val="0072C7"/>
    <a:srgbClr val="FF9900"/>
    <a:srgbClr val="006600"/>
    <a:srgbClr val="FFFFFF"/>
    <a:srgbClr val="0D1D51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7949" autoAdjust="0"/>
  </p:normalViewPr>
  <p:slideViewPr>
    <p:cSldViewPr snapToGrid="0" showGuides="1">
      <p:cViewPr varScale="1">
        <p:scale>
          <a:sx n="108" d="100"/>
          <a:sy n="108" d="100"/>
        </p:scale>
        <p:origin x="65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3552" y="-43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12/23/2021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3.png>
</file>

<file path=ppt/media/image14.png>
</file>

<file path=ppt/media/image2.png>
</file>

<file path=ppt/media/image3.png>
</file>

<file path=ppt/media/image4.jpg>
</file>

<file path=ppt/media/image6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12/23/2021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122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102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447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084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088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078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56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250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746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2298694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 dirty="0"/>
              <a:t>Click to edit Master title style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890895B-DA6D-4411-A9AC-2790350ADE26}"/>
              </a:ext>
            </a:extLst>
          </p:cNvPr>
          <p:cNvSpPr/>
          <p:nvPr userDrawn="1"/>
        </p:nvSpPr>
        <p:spPr>
          <a:xfrm>
            <a:off x="1244600" y="1244600"/>
            <a:ext cx="4021667" cy="4055527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9754941-2AF6-4816-8AC4-ABF6A8186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13693" y="6502081"/>
            <a:ext cx="294460" cy="289417"/>
          </a:xfrm>
          <a:solidFill>
            <a:schemeClr val="bg1"/>
          </a:solidFill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843D9D-2C7E-4EC4-8D4F-8DF80573F188}"/>
              </a:ext>
            </a:extLst>
          </p:cNvPr>
          <p:cNvSpPr/>
          <p:nvPr userDrawn="1"/>
        </p:nvSpPr>
        <p:spPr>
          <a:xfrm>
            <a:off x="0" y="6301047"/>
            <a:ext cx="12192000" cy="55695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197BCDE-74D7-40A1-9DCC-E661213B87E1}"/>
              </a:ext>
            </a:extLst>
          </p:cNvPr>
          <p:cNvSpPr/>
          <p:nvPr userDrawn="1"/>
        </p:nvSpPr>
        <p:spPr>
          <a:xfrm>
            <a:off x="11813693" y="6502081"/>
            <a:ext cx="294460" cy="28941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0A2D35F-033A-4E5D-9491-FAA9B3E0810E}"/>
              </a:ext>
            </a:extLst>
          </p:cNvPr>
          <p:cNvSpPr txBox="1">
            <a:spLocks/>
          </p:cNvSpPr>
          <p:nvPr userDrawn="1"/>
        </p:nvSpPr>
        <p:spPr>
          <a:xfrm>
            <a:off x="11813693" y="6553105"/>
            <a:ext cx="294460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EC71654-96A5-4280-94F3-931C61A9F92C}" type="slidenum">
              <a:rPr lang="en-US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</a:rPr>
              <a:pPr/>
              <a:t>‹#›</a:t>
            </a:fld>
            <a:endParaRPr lang="en-US" dirty="0">
              <a:ln>
                <a:noFill/>
              </a:ln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70EBF62-E9E7-4287-9EB1-5F88F5686616}"/>
              </a:ext>
            </a:extLst>
          </p:cNvPr>
          <p:cNvSpPr/>
          <p:nvPr userDrawn="1"/>
        </p:nvSpPr>
        <p:spPr>
          <a:xfrm rot="10800000">
            <a:off x="549189" y="-58189"/>
            <a:ext cx="1258618" cy="168695"/>
          </a:xfrm>
          <a:prstGeom prst="rect">
            <a:avLst/>
          </a:prstGeom>
          <a:solidFill>
            <a:schemeClr val="accent1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5A282C-CC88-4E30-AB2F-EE80D44DD6C3}"/>
              </a:ext>
            </a:extLst>
          </p:cNvPr>
          <p:cNvSpPr/>
          <p:nvPr userDrawn="1"/>
        </p:nvSpPr>
        <p:spPr>
          <a:xfrm flipV="1">
            <a:off x="1189945" y="1082906"/>
            <a:ext cx="3128512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E780EE-B66A-43D4-8451-822630B84320}"/>
              </a:ext>
            </a:extLst>
          </p:cNvPr>
          <p:cNvSpPr/>
          <p:nvPr userDrawn="1"/>
        </p:nvSpPr>
        <p:spPr>
          <a:xfrm flipV="1">
            <a:off x="4430601" y="1082906"/>
            <a:ext cx="312851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DF6E31-7D4D-45AB-8DC0-8DB35E7A2CC5}"/>
              </a:ext>
            </a:extLst>
          </p:cNvPr>
          <p:cNvSpPr/>
          <p:nvPr userDrawn="1"/>
        </p:nvSpPr>
        <p:spPr>
          <a:xfrm flipV="1">
            <a:off x="7671257" y="1072199"/>
            <a:ext cx="3128512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C61E7E-A322-4212-967F-95B41246E866}"/>
              </a:ext>
            </a:extLst>
          </p:cNvPr>
          <p:cNvSpPr/>
          <p:nvPr userDrawn="1"/>
        </p:nvSpPr>
        <p:spPr>
          <a:xfrm>
            <a:off x="497431" y="440326"/>
            <a:ext cx="897227" cy="45719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E05411-51BD-4165-9BEF-45F2B01D63E4}"/>
              </a:ext>
            </a:extLst>
          </p:cNvPr>
          <p:cNvSpPr/>
          <p:nvPr userDrawn="1"/>
        </p:nvSpPr>
        <p:spPr>
          <a:xfrm>
            <a:off x="1475562" y="440325"/>
            <a:ext cx="897227" cy="4571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4BDCD17D-FB31-4D9A-8879-83F8DC0E1FD1}"/>
              </a:ext>
            </a:extLst>
          </p:cNvPr>
          <p:cNvSpPr/>
          <p:nvPr userDrawn="1"/>
        </p:nvSpPr>
        <p:spPr>
          <a:xfrm>
            <a:off x="11778927" y="6444354"/>
            <a:ext cx="280051" cy="30558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3BD9867-3D7C-4D7F-B4C5-77B985EBA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4518" y="6494920"/>
            <a:ext cx="294460" cy="204448"/>
          </a:xfrm>
          <a:noFill/>
        </p:spPr>
        <p:txBody>
          <a:bodyPr lIns="0" tIns="0" rIns="0" bIns="0"/>
          <a:lstStyle>
            <a:lvl1pPr algn="ctr"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A8C4D50-3B0B-46E2-9893-1803064D4BDD}"/>
              </a:ext>
            </a:extLst>
          </p:cNvPr>
          <p:cNvSpPr/>
          <p:nvPr userDrawn="1"/>
        </p:nvSpPr>
        <p:spPr>
          <a:xfrm>
            <a:off x="0" y="6256867"/>
            <a:ext cx="11571316" cy="601133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06652BD-804F-42C1-A850-F3BD4E6BDAEE}"/>
              </a:ext>
            </a:extLst>
          </p:cNvPr>
          <p:cNvSpPr/>
          <p:nvPr userDrawn="1"/>
        </p:nvSpPr>
        <p:spPr>
          <a:xfrm>
            <a:off x="11180321" y="6030933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EE32441-9D72-4ED7-A1C1-F5226F3E438C}"/>
              </a:ext>
            </a:extLst>
          </p:cNvPr>
          <p:cNvSpPr/>
          <p:nvPr userDrawn="1"/>
        </p:nvSpPr>
        <p:spPr>
          <a:xfrm>
            <a:off x="57175" y="604198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9F6F64D-147D-4C4E-86F9-DFED7E32F2F4}"/>
              </a:ext>
            </a:extLst>
          </p:cNvPr>
          <p:cNvSpPr/>
          <p:nvPr userDrawn="1"/>
        </p:nvSpPr>
        <p:spPr>
          <a:xfrm>
            <a:off x="9213012" y="1897812"/>
            <a:ext cx="1092622" cy="1056466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2B7B0B5-9B14-4865-8FF7-84920B36594D}"/>
              </a:ext>
            </a:extLst>
          </p:cNvPr>
          <p:cNvSpPr/>
          <p:nvPr userDrawn="1"/>
        </p:nvSpPr>
        <p:spPr>
          <a:xfrm>
            <a:off x="7443986" y="3829426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04596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>
            <a:cxnSpLocks/>
          </p:cNvCxnSpPr>
          <p:nvPr userDrawn="1"/>
        </p:nvCxnSpPr>
        <p:spPr>
          <a:xfrm>
            <a:off x="6469778" y="4233582"/>
            <a:ext cx="39611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549D9F5-F9D2-406C-9028-D3F21346B7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578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09D11-2070-4FC6-A3BF-A311909A3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F4F5D-7D5F-46A9-9890-60C3D030B2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FE0C7-629B-4B59-B2B0-3226B5FB8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EE587-2CFF-4BE5-AE38-FF9567A2C99D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3C2BC-C3EF-42C2-88E8-38124DA62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F5CE6-54DD-4416-946A-D42ECB1F3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80584-06E8-4F31-8E6C-093B7B3B7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5588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DEB9F-E6D9-4FB6-B25C-FE8828D1F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10AEC1-FF44-4B43-B934-0218C1510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02C34-721A-4F79-9CB3-763AFEA25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EE587-2CFF-4BE5-AE38-FF9567A2C99D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0FBB4-4838-4226-973A-B7D231501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7BB01-27D5-4835-9930-9F39C3CC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80584-06E8-4F31-8E6C-093B7B3B7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494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9256-0AC5-4D5A-99FD-4B132CFA7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D4BD3-6406-4DCE-B36A-FF76883A2B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BB7040-DF76-46A4-B113-FD0EFDE78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E812B-CFD0-4BF0-B37C-59707092F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EE587-2CFF-4BE5-AE38-FF9567A2C99D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B7F23-E165-48CA-8766-B3A9E3A12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A5A70F-1EBE-46F2-B95D-D549A8F2D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80584-06E8-4F31-8E6C-093B7B3B7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4489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EB2BA-882D-48DC-866F-7E81077A1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B4F3A-8123-4827-BFEB-A45DB9D20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84ED3A-B441-4B21-9CFA-6221358203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386045-D6E8-4741-872A-8FE6C1306C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4F5888-85D8-404D-83F7-AA715A23CA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04E4EC-6766-4CCB-89E8-29C8C36CF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EE587-2CFF-4BE5-AE38-FF9567A2C99D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AB6094-5C97-47CF-B2B1-ED7D2494F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EC8CE2-3CBF-4520-8203-7A498B0B6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80584-06E8-4F31-8E6C-093B7B3B7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1544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C88EE-132A-46A2-B1AE-0476DC81F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4E4654-9DD5-455A-B9A9-51F87B56D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EE587-2CFF-4BE5-AE38-FF9567A2C99D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C4E67B-28E5-47D6-89B0-D29FC20C2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C46054-B9B4-4804-A990-166F38616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80584-06E8-4F31-8E6C-093B7B3B7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509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FFA1D17-4097-490C-A186-BBE9EE5F6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C56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DA2ACD-BAB7-4E12-83E0-815AD5F1C0A9}"/>
              </a:ext>
            </a:extLst>
          </p:cNvPr>
          <p:cNvSpPr/>
          <p:nvPr userDrawn="1"/>
        </p:nvSpPr>
        <p:spPr>
          <a:xfrm>
            <a:off x="500332" y="534839"/>
            <a:ext cx="11145328" cy="63231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0F1569E-462B-410C-BD20-8756A028347E}"/>
              </a:ext>
            </a:extLst>
          </p:cNvPr>
          <p:cNvSpPr/>
          <p:nvPr userDrawn="1"/>
        </p:nvSpPr>
        <p:spPr>
          <a:xfrm>
            <a:off x="5876642" y="6484266"/>
            <a:ext cx="280051" cy="280051"/>
          </a:xfrm>
          <a:prstGeom prst="ellipse">
            <a:avLst/>
          </a:prstGeom>
          <a:solidFill>
            <a:srgbClr val="2C567A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29E423C-503B-476E-9451-0A8109F20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68669" y="6530608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2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87AFF8-0DB6-4980-A0B3-C672E9147F0D}"/>
              </a:ext>
            </a:extLst>
          </p:cNvPr>
          <p:cNvSpPr/>
          <p:nvPr userDrawn="1"/>
        </p:nvSpPr>
        <p:spPr>
          <a:xfrm flipV="1">
            <a:off x="994914" y="1043236"/>
            <a:ext cx="3128512" cy="731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E70133-FD45-445F-9968-5EDCD57DB0A7}"/>
              </a:ext>
            </a:extLst>
          </p:cNvPr>
          <p:cNvSpPr/>
          <p:nvPr userDrawn="1"/>
        </p:nvSpPr>
        <p:spPr>
          <a:xfrm flipV="1">
            <a:off x="4235570" y="1043236"/>
            <a:ext cx="3128512" cy="73174"/>
          </a:xfrm>
          <a:prstGeom prst="rect">
            <a:avLst/>
          </a:prstGeom>
          <a:solidFill>
            <a:srgbClr val="2C56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BBC293-8F3C-4E88-AA5B-7C4825830AB6}"/>
              </a:ext>
            </a:extLst>
          </p:cNvPr>
          <p:cNvSpPr/>
          <p:nvPr userDrawn="1"/>
        </p:nvSpPr>
        <p:spPr>
          <a:xfrm flipV="1">
            <a:off x="7476226" y="1032529"/>
            <a:ext cx="3128512" cy="7317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25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4E36F-069F-4F76-94A3-609B57754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E7CA3-2335-4688-806F-6DA87628F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6787EA-A9C2-45D6-8FF7-D8509D02D9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E8D14D-7A8C-44C7-BF32-8B3602724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EE587-2CFF-4BE5-AE38-FF9567A2C99D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AFD1D5-37B3-431A-93FB-A078FA3EA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D8BC07-313B-419C-B02D-2A9920C03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80584-06E8-4F31-8E6C-093B7B3B7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334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2802A-05D0-4CFE-8D50-A80EF8F7C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DE1C0D-0A54-478A-9118-F01C72AC1C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A38E98-5C50-4A41-B527-FF338610C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BA9E51-41BE-4147-BCAB-AFA4340BE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EE587-2CFF-4BE5-AE38-FF9567A2C99D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F78F66-18D0-479D-B3A5-1928DB4E4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29ABB8-3749-4F70-BB50-17A5ACFF9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80584-06E8-4F31-8E6C-093B7B3B7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5270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7B2CC-BC96-4C36-A32A-455BE07BB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241772-570C-4C57-BD9E-E9B3C49E0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42D75-4FB9-4752-8DF9-AE7FE4944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EE587-2CFF-4BE5-AE38-FF9567A2C99D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56B9E-6F6C-4718-89A5-A258A068E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601EB-6B31-40DB-9D89-C5DFF0676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80584-06E8-4F31-8E6C-093B7B3B7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48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B73FF1-32CD-4AFB-8EE8-7D90AFBF674D}"/>
              </a:ext>
            </a:extLst>
          </p:cNvPr>
          <p:cNvSpPr/>
          <p:nvPr userDrawn="1"/>
        </p:nvSpPr>
        <p:spPr>
          <a:xfrm>
            <a:off x="5876642" y="6484266"/>
            <a:ext cx="280051" cy="280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0C65BC2A-C873-43E0-B1AE-BD4229B44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68669" y="6530608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2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7AA96D-B694-4BDE-AC36-6B48F81D802C}"/>
              </a:ext>
            </a:extLst>
          </p:cNvPr>
          <p:cNvSpPr/>
          <p:nvPr userDrawn="1"/>
        </p:nvSpPr>
        <p:spPr>
          <a:xfrm flipV="1">
            <a:off x="4235570" y="1043236"/>
            <a:ext cx="3128512" cy="731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0A2F70B-255C-491D-A4E8-7400BCB4811B}"/>
              </a:ext>
            </a:extLst>
          </p:cNvPr>
          <p:cNvSpPr/>
          <p:nvPr userDrawn="1"/>
        </p:nvSpPr>
        <p:spPr>
          <a:xfrm flipV="1">
            <a:off x="996497" y="3340290"/>
            <a:ext cx="3128512" cy="73174"/>
          </a:xfrm>
          <a:prstGeom prst="rect">
            <a:avLst/>
          </a:prstGeom>
          <a:solidFill>
            <a:srgbClr val="A6C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514F27-75BE-42CD-849A-AD33138803A6}"/>
              </a:ext>
            </a:extLst>
          </p:cNvPr>
          <p:cNvSpPr/>
          <p:nvPr userDrawn="1"/>
        </p:nvSpPr>
        <p:spPr>
          <a:xfrm flipV="1">
            <a:off x="4237153" y="3340290"/>
            <a:ext cx="3128512" cy="7317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81C5B56-860B-4BF1-9A6A-2521C2A8BFA0}"/>
              </a:ext>
            </a:extLst>
          </p:cNvPr>
          <p:cNvSpPr/>
          <p:nvPr userDrawn="1"/>
        </p:nvSpPr>
        <p:spPr>
          <a:xfrm flipV="1">
            <a:off x="7477809" y="3329583"/>
            <a:ext cx="3128512" cy="7317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764E24-CEC6-4467-A2DF-053B2EA12C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7D46E1-85BF-4A35-844E-97EC71303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44D02-A333-4F29-AF5E-8766EFBA5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EE587-2CFF-4BE5-AE38-FF9567A2C99D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A8A33-04AB-4BFB-BAF3-C2D4C71CC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F2192-C36D-4F8F-8BC6-DFCBD3741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A80584-06E8-4F31-8E6C-093B7B3B7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7940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4BDCD17D-FB31-4D9A-8879-83F8DC0E1FD1}"/>
              </a:ext>
            </a:extLst>
          </p:cNvPr>
          <p:cNvSpPr/>
          <p:nvPr userDrawn="1"/>
        </p:nvSpPr>
        <p:spPr>
          <a:xfrm>
            <a:off x="11778927" y="6444354"/>
            <a:ext cx="280051" cy="30558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3BD9867-3D7C-4D7F-B4C5-77B985EBA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64518" y="6494920"/>
            <a:ext cx="294460" cy="204448"/>
          </a:xfrm>
          <a:noFill/>
        </p:spPr>
        <p:txBody>
          <a:bodyPr lIns="0" tIns="0" rIns="0" bIns="0"/>
          <a:lstStyle>
            <a:lvl1pPr algn="ctr"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A8C4D50-3B0B-46E2-9893-1803064D4BDD}"/>
              </a:ext>
            </a:extLst>
          </p:cNvPr>
          <p:cNvSpPr/>
          <p:nvPr userDrawn="1"/>
        </p:nvSpPr>
        <p:spPr>
          <a:xfrm>
            <a:off x="0" y="6256867"/>
            <a:ext cx="11571316" cy="601133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342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13693" y="6502081"/>
            <a:ext cx="294460" cy="289417"/>
          </a:xfrm>
          <a:solidFill>
            <a:schemeClr val="bg1"/>
          </a:solidFill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A2A0C9-95BB-42A2-9F00-12A5EC612585}"/>
              </a:ext>
            </a:extLst>
          </p:cNvPr>
          <p:cNvSpPr/>
          <p:nvPr userDrawn="1"/>
        </p:nvSpPr>
        <p:spPr>
          <a:xfrm>
            <a:off x="0" y="6301047"/>
            <a:ext cx="12192000" cy="5569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0F0EF00-6072-4C25-9BAD-4A1EC2AED390}"/>
              </a:ext>
            </a:extLst>
          </p:cNvPr>
          <p:cNvSpPr/>
          <p:nvPr userDrawn="1"/>
        </p:nvSpPr>
        <p:spPr>
          <a:xfrm>
            <a:off x="11813693" y="6502081"/>
            <a:ext cx="294460" cy="28941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35DA758-29B7-4BB3-A334-7BA4909C4CCF}"/>
              </a:ext>
            </a:extLst>
          </p:cNvPr>
          <p:cNvSpPr txBox="1">
            <a:spLocks/>
          </p:cNvSpPr>
          <p:nvPr userDrawn="1"/>
        </p:nvSpPr>
        <p:spPr>
          <a:xfrm>
            <a:off x="11813693" y="6553105"/>
            <a:ext cx="294460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EC71654-96A5-4280-94F3-931C61A9F92C}" type="slidenum">
              <a:rPr lang="en-US" smtClean="0">
                <a:ln>
                  <a:noFill/>
                </a:ln>
                <a:solidFill>
                  <a:schemeClr val="accent1"/>
                </a:solidFill>
              </a:rPr>
              <a:pPr/>
              <a:t>‹#›</a:t>
            </a:fld>
            <a:endParaRPr lang="en-US" dirty="0">
              <a:ln>
                <a:noFill/>
              </a:ln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55F973-5DCE-4EEF-8DD5-B2BFBDA86945}"/>
              </a:ext>
            </a:extLst>
          </p:cNvPr>
          <p:cNvSpPr/>
          <p:nvPr userDrawn="1"/>
        </p:nvSpPr>
        <p:spPr>
          <a:xfrm>
            <a:off x="515938" y="465480"/>
            <a:ext cx="897227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0D50E5-72A3-4BC3-9B1D-1B28FD80F277}"/>
              </a:ext>
            </a:extLst>
          </p:cNvPr>
          <p:cNvSpPr/>
          <p:nvPr userDrawn="1"/>
        </p:nvSpPr>
        <p:spPr>
          <a:xfrm>
            <a:off x="10461044" y="511199"/>
            <a:ext cx="1352649" cy="457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</a:t>
            </a:r>
            <a:r>
              <a:rPr lang="en-US" noProof="0" dirty="0" err="1"/>
              <a:t>bvto</a:t>
            </a:r>
            <a:r>
              <a:rPr lang="en-US" noProof="0" dirty="0"/>
              <a:t>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12/23/2021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  <p:sldLayoutId id="2147483687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3E8B6F-B598-427D-80B3-59B5427C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190C85-55F4-47CE-BB8F-595842387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F37B9-AB30-42B2-BF6C-C38F53B910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EE587-2CFF-4BE5-AE38-FF9567A2C99D}" type="datetimeFigureOut">
              <a:rPr lang="en-US" smtClean="0"/>
              <a:t>12/23/2021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CF201-3CB8-4289-9202-00DF6C3B89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D8BB7-3BE9-4FB4-9128-783129ED0B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A80584-06E8-4F31-8E6C-093B7B3B7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24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5">
            <a:extLst>
              <a:ext uri="{FF2B5EF4-FFF2-40B4-BE49-F238E27FC236}">
                <a16:creationId xmlns:a16="http://schemas.microsoft.com/office/drawing/2014/main" id="{FA19AF23-C8E1-4966-9FBC-219C3441854C}"/>
              </a:ext>
            </a:extLst>
          </p:cNvPr>
          <p:cNvSpPr txBox="1">
            <a:spLocks/>
          </p:cNvSpPr>
          <p:nvPr/>
        </p:nvSpPr>
        <p:spPr>
          <a:xfrm>
            <a:off x="141449" y="2766218"/>
            <a:ext cx="62679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accent1"/>
                </a:solidFill>
              </a:rPr>
              <a:t>SCALE</a:t>
            </a:r>
            <a:r>
              <a:rPr lang="en-US" sz="5400" dirty="0"/>
              <a:t> </a:t>
            </a:r>
            <a:r>
              <a:rPr lang="en-US" sz="5400" dirty="0">
                <a:solidFill>
                  <a:schemeClr val="accent3"/>
                </a:solidFill>
              </a:rPr>
              <a:t>SPACE</a:t>
            </a:r>
            <a:r>
              <a:rPr lang="en-US" sz="5400" dirty="0"/>
              <a:t> </a:t>
            </a:r>
            <a:r>
              <a:rPr lang="en-US" sz="5400" dirty="0">
                <a:solidFill>
                  <a:schemeClr val="accent3"/>
                </a:solidFill>
              </a:rPr>
              <a:t>BLOB</a:t>
            </a:r>
            <a:r>
              <a:rPr lang="en-US" sz="5400" dirty="0"/>
              <a:t> </a:t>
            </a:r>
            <a:r>
              <a:rPr lang="en-US" sz="5400" dirty="0">
                <a:solidFill>
                  <a:schemeClr val="accent1"/>
                </a:solidFill>
              </a:rPr>
              <a:t>DETECTION</a:t>
            </a:r>
            <a:endParaRPr lang="ru-RU" sz="5400" dirty="0">
              <a:solidFill>
                <a:schemeClr val="accent1"/>
              </a:solidFill>
            </a:endParaRP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3DF5D41-68D1-42A4-BB37-425978D4C447}"/>
              </a:ext>
            </a:extLst>
          </p:cNvPr>
          <p:cNvSpPr txBox="1">
            <a:spLocks/>
          </p:cNvSpPr>
          <p:nvPr/>
        </p:nvSpPr>
        <p:spPr>
          <a:xfrm>
            <a:off x="2265872" y="4203966"/>
            <a:ext cx="3629300" cy="94982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1"/>
                </a:solidFill>
              </a:rPr>
              <a:t>Mini Project [2]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3F8DDE-0AD4-42C3-B57F-C6166EA1B157}"/>
              </a:ext>
            </a:extLst>
          </p:cNvPr>
          <p:cNvCxnSpPr>
            <a:cxnSpLocks/>
          </p:cNvCxnSpPr>
          <p:nvPr/>
        </p:nvCxnSpPr>
        <p:spPr>
          <a:xfrm>
            <a:off x="489421" y="4153617"/>
            <a:ext cx="557203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410460E-B474-4C07-BFCF-A724D6F3ADF7}"/>
              </a:ext>
            </a:extLst>
          </p:cNvPr>
          <p:cNvSpPr/>
          <p:nvPr/>
        </p:nvSpPr>
        <p:spPr>
          <a:xfrm flipH="1">
            <a:off x="-3861" y="321414"/>
            <a:ext cx="2178175" cy="1593786"/>
          </a:xfrm>
          <a:custGeom>
            <a:avLst/>
            <a:gdLst>
              <a:gd name="connsiteX0" fmla="*/ 231247 w 2178174"/>
              <a:gd name="connsiteY0" fmla="*/ 950428 h 1593786"/>
              <a:gd name="connsiteX1" fmla="*/ 45305 w 2178174"/>
              <a:gd name="connsiteY1" fmla="*/ 1404126 h 1593786"/>
              <a:gd name="connsiteX2" fmla="*/ 50617 w 2178174"/>
              <a:gd name="connsiteY2" fmla="*/ 1415814 h 1593786"/>
              <a:gd name="connsiteX3" fmla="*/ 529816 w 2178174"/>
              <a:gd name="connsiteY3" fmla="*/ 1547566 h 1593786"/>
              <a:gd name="connsiteX4" fmla="*/ 2173541 w 2178174"/>
              <a:gd name="connsiteY4" fmla="*/ 749611 h 1593786"/>
              <a:gd name="connsiteX5" fmla="*/ 2173541 w 2178174"/>
              <a:gd name="connsiteY5" fmla="*/ 7969 h 1593786"/>
              <a:gd name="connsiteX6" fmla="*/ 231247 w 2178174"/>
              <a:gd name="connsiteY6" fmla="*/ 950428 h 159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78174" h="1593786">
                <a:moveTo>
                  <a:pt x="231247" y="950428"/>
                </a:moveTo>
                <a:cubicBezTo>
                  <a:pt x="231247" y="950428"/>
                  <a:pt x="-101324" y="1111932"/>
                  <a:pt x="45305" y="1404126"/>
                </a:cubicBezTo>
                <a:lnTo>
                  <a:pt x="50617" y="1415814"/>
                </a:lnTo>
                <a:cubicBezTo>
                  <a:pt x="50617" y="1415814"/>
                  <a:pt x="197246" y="1708008"/>
                  <a:pt x="529816" y="1547566"/>
                </a:cubicBezTo>
                <a:lnTo>
                  <a:pt x="2173541" y="749611"/>
                </a:lnTo>
                <a:lnTo>
                  <a:pt x="2173541" y="7969"/>
                </a:lnTo>
                <a:lnTo>
                  <a:pt x="231247" y="95042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2B0204C-5D70-4E0D-AE71-7070CE2E22AE}"/>
              </a:ext>
            </a:extLst>
          </p:cNvPr>
          <p:cNvSpPr/>
          <p:nvPr/>
        </p:nvSpPr>
        <p:spPr>
          <a:xfrm flipH="1">
            <a:off x="849" y="-7969"/>
            <a:ext cx="1455658" cy="839394"/>
          </a:xfrm>
          <a:custGeom>
            <a:avLst/>
            <a:gdLst>
              <a:gd name="connsiteX0" fmla="*/ 123329 w 1455658"/>
              <a:gd name="connsiteY0" fmla="*/ 521168 h 839394"/>
              <a:gd name="connsiteX1" fmla="*/ 390022 w 1455658"/>
              <a:gd name="connsiteY1" fmla="*/ 834613 h 839394"/>
              <a:gd name="connsiteX2" fmla="*/ 1455734 w 1455658"/>
              <a:gd name="connsiteY2" fmla="*/ 317163 h 839394"/>
              <a:gd name="connsiteX3" fmla="*/ 1456797 w 1455658"/>
              <a:gd name="connsiteY3" fmla="*/ 7969 h 839394"/>
              <a:gd name="connsiteX4" fmla="*/ 14951 w 1455658"/>
              <a:gd name="connsiteY4" fmla="*/ 7969 h 839394"/>
              <a:gd name="connsiteX5" fmla="*/ 109516 w 1455658"/>
              <a:gd name="connsiteY5" fmla="*/ 493543 h 839394"/>
              <a:gd name="connsiteX6" fmla="*/ 123329 w 1455658"/>
              <a:gd name="connsiteY6" fmla="*/ 521168 h 839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55658" h="839394">
                <a:moveTo>
                  <a:pt x="123329" y="521168"/>
                </a:moveTo>
                <a:cubicBezTo>
                  <a:pt x="123329" y="521168"/>
                  <a:pt x="212581" y="698610"/>
                  <a:pt x="390022" y="834613"/>
                </a:cubicBezTo>
                <a:lnTo>
                  <a:pt x="1455734" y="317163"/>
                </a:lnTo>
                <a:lnTo>
                  <a:pt x="1456797" y="7969"/>
                </a:lnTo>
                <a:lnTo>
                  <a:pt x="14951" y="7969"/>
                </a:lnTo>
                <a:cubicBezTo>
                  <a:pt x="-5237" y="145035"/>
                  <a:pt x="16014" y="307601"/>
                  <a:pt x="109516" y="493543"/>
                </a:cubicBezTo>
                <a:lnTo>
                  <a:pt x="123329" y="521168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82CD76-4FEF-4021-BF47-F70DB38FE461}"/>
              </a:ext>
            </a:extLst>
          </p:cNvPr>
          <p:cNvSpPr/>
          <p:nvPr/>
        </p:nvSpPr>
        <p:spPr>
          <a:xfrm flipH="1">
            <a:off x="1364" y="1146995"/>
            <a:ext cx="1062524" cy="743767"/>
          </a:xfrm>
          <a:custGeom>
            <a:avLst/>
            <a:gdLst>
              <a:gd name="connsiteX0" fmla="*/ 1064178 w 1062524"/>
              <a:gd name="connsiteY0" fmla="*/ 7969 h 743766"/>
              <a:gd name="connsiteX1" fmla="*/ 91968 w 1062524"/>
              <a:gd name="connsiteY1" fmla="*/ 480792 h 743766"/>
              <a:gd name="connsiteX2" fmla="*/ 22904 w 1062524"/>
              <a:gd name="connsiteY2" fmla="*/ 658234 h 743766"/>
              <a:gd name="connsiteX3" fmla="*/ 25029 w 1062524"/>
              <a:gd name="connsiteY3" fmla="*/ 663546 h 743766"/>
              <a:gd name="connsiteX4" fmla="*/ 209908 w 1062524"/>
              <a:gd name="connsiteY4" fmla="*/ 718798 h 743766"/>
              <a:gd name="connsiteX5" fmla="*/ 1064178 w 1062524"/>
              <a:gd name="connsiteY5" fmla="*/ 302288 h 743766"/>
              <a:gd name="connsiteX6" fmla="*/ 1064178 w 1062524"/>
              <a:gd name="connsiteY6" fmla="*/ 7969 h 743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2524" h="743766">
                <a:moveTo>
                  <a:pt x="1064178" y="7969"/>
                </a:moveTo>
                <a:lnTo>
                  <a:pt x="91968" y="480792"/>
                </a:lnTo>
                <a:cubicBezTo>
                  <a:pt x="91968" y="480792"/>
                  <a:pt x="-34472" y="543481"/>
                  <a:pt x="22904" y="658234"/>
                </a:cubicBezTo>
                <a:lnTo>
                  <a:pt x="25029" y="663546"/>
                </a:lnTo>
                <a:cubicBezTo>
                  <a:pt x="25029" y="663546"/>
                  <a:pt x="82405" y="780424"/>
                  <a:pt x="209908" y="718798"/>
                </a:cubicBezTo>
                <a:lnTo>
                  <a:pt x="1064178" y="302288"/>
                </a:lnTo>
                <a:lnTo>
                  <a:pt x="1064178" y="7969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B8F24DE-115F-456F-A187-E68638DE8513}"/>
              </a:ext>
            </a:extLst>
          </p:cNvPr>
          <p:cNvSpPr/>
          <p:nvPr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1E63F3-26DE-4C61-9EDD-81F2E21381F6}"/>
              </a:ext>
            </a:extLst>
          </p:cNvPr>
          <p:cNvSpPr txBox="1"/>
          <p:nvPr/>
        </p:nvSpPr>
        <p:spPr>
          <a:xfrm>
            <a:off x="434196" y="113745"/>
            <a:ext cx="101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mic Sans MS" panose="030F0702030302020204" pitchFamily="66" charset="0"/>
              </a:rPr>
              <a:t>Results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084058-60EF-457F-A26E-EFA91899C4CD}"/>
              </a:ext>
            </a:extLst>
          </p:cNvPr>
          <p:cNvSpPr txBox="1"/>
          <p:nvPr/>
        </p:nvSpPr>
        <p:spPr>
          <a:xfrm>
            <a:off x="10515809" y="178689"/>
            <a:ext cx="1241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einstein.jpg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D7E797-0E1F-4A93-B436-BEC89D2E0020}"/>
              </a:ext>
            </a:extLst>
          </p:cNvPr>
          <p:cNvSpPr txBox="1"/>
          <p:nvPr/>
        </p:nvSpPr>
        <p:spPr>
          <a:xfrm>
            <a:off x="7627090" y="5003324"/>
            <a:ext cx="2784994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Elapsed time is 0.820888  seconds.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7BAEA6-A2FA-41D4-99B9-672EF8B30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273" y="638354"/>
            <a:ext cx="6766445" cy="47631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76B513-217E-43DD-BC96-99F34CBC0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596" y="899250"/>
            <a:ext cx="5368583" cy="402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449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B8F24DE-115F-456F-A187-E68638DE8513}"/>
              </a:ext>
            </a:extLst>
          </p:cNvPr>
          <p:cNvSpPr/>
          <p:nvPr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1E63F3-26DE-4C61-9EDD-81F2E21381F6}"/>
              </a:ext>
            </a:extLst>
          </p:cNvPr>
          <p:cNvSpPr txBox="1"/>
          <p:nvPr/>
        </p:nvSpPr>
        <p:spPr>
          <a:xfrm>
            <a:off x="434196" y="113745"/>
            <a:ext cx="101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mic Sans MS" panose="030F0702030302020204" pitchFamily="66" charset="0"/>
              </a:rPr>
              <a:t>Results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084058-60EF-457F-A26E-EFA91899C4CD}"/>
              </a:ext>
            </a:extLst>
          </p:cNvPr>
          <p:cNvSpPr txBox="1"/>
          <p:nvPr/>
        </p:nvSpPr>
        <p:spPr>
          <a:xfrm>
            <a:off x="10515809" y="178689"/>
            <a:ext cx="1241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sunflowers.jpg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D7E797-0E1F-4A93-B436-BEC89D2E0020}"/>
              </a:ext>
            </a:extLst>
          </p:cNvPr>
          <p:cNvSpPr txBox="1"/>
          <p:nvPr/>
        </p:nvSpPr>
        <p:spPr>
          <a:xfrm>
            <a:off x="7627090" y="5003324"/>
            <a:ext cx="2784994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Elapsed time is 0.326499  seconds.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2C6FB9-70E9-483B-B4CC-64EB4FDA5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760" y="933288"/>
            <a:ext cx="3061620" cy="3332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0CB050-765E-46A0-8CA2-6B311B5D9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6472" y="587135"/>
            <a:ext cx="478155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09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B81CFB-9B2F-4CD9-8F85-4BDE03BA7E90}"/>
              </a:ext>
            </a:extLst>
          </p:cNvPr>
          <p:cNvSpPr/>
          <p:nvPr/>
        </p:nvSpPr>
        <p:spPr>
          <a:xfrm>
            <a:off x="854015" y="0"/>
            <a:ext cx="11337985" cy="646981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B72C72-B076-4D57-A36A-1F468A50027C}"/>
              </a:ext>
            </a:extLst>
          </p:cNvPr>
          <p:cNvSpPr/>
          <p:nvPr/>
        </p:nvSpPr>
        <p:spPr>
          <a:xfrm>
            <a:off x="1440611" y="2355011"/>
            <a:ext cx="9207260" cy="983411"/>
          </a:xfrm>
          <a:prstGeom prst="rect">
            <a:avLst/>
          </a:prstGeom>
          <a:noFill/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Enhanced Laplacian of Gaussian scale space.</a:t>
            </a:r>
          </a:p>
        </p:txBody>
      </p:sp>
    </p:spTree>
    <p:extLst>
      <p:ext uri="{BB962C8B-B14F-4D97-AF65-F5344CB8AC3E}">
        <p14:creationId xmlns:p14="http://schemas.microsoft.com/office/powerpoint/2010/main" val="980664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79E4AF-920E-431B-A98A-C966EA64F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F878C7-D769-4DC5-BB6B-AF1D566C7152}"/>
              </a:ext>
            </a:extLst>
          </p:cNvPr>
          <p:cNvSpPr/>
          <p:nvPr/>
        </p:nvSpPr>
        <p:spPr>
          <a:xfrm>
            <a:off x="515937" y="476015"/>
            <a:ext cx="897227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FCC03A-EB2A-43A1-8119-53C78355FF91}"/>
              </a:ext>
            </a:extLst>
          </p:cNvPr>
          <p:cNvSpPr/>
          <p:nvPr/>
        </p:nvSpPr>
        <p:spPr>
          <a:xfrm>
            <a:off x="1494068" y="476014"/>
            <a:ext cx="1352649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034C8D-9B5D-42CB-9E6C-B1F7EB4592BE}"/>
              </a:ext>
            </a:extLst>
          </p:cNvPr>
          <p:cNvSpPr txBox="1">
            <a:spLocks/>
          </p:cNvSpPr>
          <p:nvPr/>
        </p:nvSpPr>
        <p:spPr>
          <a:xfrm>
            <a:off x="383745" y="109144"/>
            <a:ext cx="2642726" cy="412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b="1" dirty="0">
                <a:latin typeface="Comic Sans MS" panose="030F0702030302020204" pitchFamily="66" charset="0"/>
              </a:rPr>
              <a:t>Algorithms</a:t>
            </a:r>
            <a:endParaRPr lang="en-US" sz="1800" dirty="0">
              <a:latin typeface="Comic Sans MS" panose="030F0702030302020204" pitchFamily="66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F8A7A4-6EF3-4795-A74C-2A4F78E720F8}"/>
              </a:ext>
            </a:extLst>
          </p:cNvPr>
          <p:cNvSpPr/>
          <p:nvPr/>
        </p:nvSpPr>
        <p:spPr>
          <a:xfrm>
            <a:off x="4235570" y="814568"/>
            <a:ext cx="3128512" cy="301842"/>
          </a:xfrm>
          <a:prstGeom prst="rect">
            <a:avLst/>
          </a:prstGeom>
          <a:gradFill>
            <a:gsLst>
              <a:gs pos="17000">
                <a:schemeClr val="accent4">
                  <a:lumMod val="75000"/>
                </a:schemeClr>
              </a:gs>
              <a:gs pos="100000">
                <a:schemeClr val="bg1"/>
              </a:gs>
              <a:gs pos="0">
                <a:schemeClr val="accent4">
                  <a:lumMod val="50000"/>
                </a:schemeClr>
              </a:gs>
              <a:gs pos="40000">
                <a:schemeClr val="bg1"/>
              </a:gs>
              <a:gs pos="83000">
                <a:schemeClr val="bg1"/>
              </a:gs>
              <a:gs pos="71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576F42-1428-4CA0-8CA2-6F843A40BBAB}"/>
              </a:ext>
            </a:extLst>
          </p:cNvPr>
          <p:cNvSpPr txBox="1"/>
          <p:nvPr/>
        </p:nvSpPr>
        <p:spPr>
          <a:xfrm>
            <a:off x="4029290" y="476014"/>
            <a:ext cx="37330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Enhanced Laplacian of Gaussian scale space.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2A5186-8BCE-4982-A91A-3901BE554C15}"/>
              </a:ext>
            </a:extLst>
          </p:cNvPr>
          <p:cNvSpPr/>
          <p:nvPr/>
        </p:nvSpPr>
        <p:spPr>
          <a:xfrm flipV="1">
            <a:off x="994914" y="1043236"/>
            <a:ext cx="3128512" cy="731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9472D9-93A3-4023-96F3-D3F475544DE8}"/>
              </a:ext>
            </a:extLst>
          </p:cNvPr>
          <p:cNvSpPr/>
          <p:nvPr/>
        </p:nvSpPr>
        <p:spPr>
          <a:xfrm flipV="1">
            <a:off x="4235570" y="1043236"/>
            <a:ext cx="3128512" cy="7317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CFC73D-100C-45AE-B1AF-CF569574DE84}"/>
              </a:ext>
            </a:extLst>
          </p:cNvPr>
          <p:cNvSpPr/>
          <p:nvPr/>
        </p:nvSpPr>
        <p:spPr>
          <a:xfrm flipV="1">
            <a:off x="7476226" y="1032529"/>
            <a:ext cx="3128512" cy="731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E99775F-8F77-4960-8065-4C8F1850D372}"/>
              </a:ext>
            </a:extLst>
          </p:cNvPr>
          <p:cNvSpPr txBox="1"/>
          <p:nvPr/>
        </p:nvSpPr>
        <p:spPr>
          <a:xfrm>
            <a:off x="1026296" y="1303573"/>
            <a:ext cx="1108185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❶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Read the input image into a matrix.</a:t>
            </a: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❷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Convert the RGB image into grayscale one.</a:t>
            </a:r>
          </a:p>
          <a:p>
            <a:pPr marL="285750" indent="-28575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❸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 Convert the image type into double data type to perform your mathematical operation.</a:t>
            </a: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❹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Down scale the image by factor 1/K for several times and each time calculate the Laplacian of gaussian using a the same sigma for all times to build the scale space image which has the image features..</a:t>
            </a:r>
            <a:endParaRPr lang="ar-EG" sz="1600" dirty="0">
              <a:solidFill>
                <a:schemeClr val="accent4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❺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Upscale the scaled down image to the original image scale then apply Non-maximum suppression on the scale space image.</a:t>
            </a: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❻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Threshold the scale space image to get the desired local features.</a:t>
            </a: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❼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Detriment the co-ordinates  of each feature and its value.</a:t>
            </a: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❽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Display resulting circles at their characteristic scales</a:t>
            </a:r>
          </a:p>
          <a:p>
            <a:endParaRPr lang="en-US" sz="1600" dirty="0">
              <a:solidFill>
                <a:schemeClr val="accent4">
                  <a:lumMod val="50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578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078686-61B9-4B88-99C8-6EB0ED4C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83AC0B-1E3D-4966-81C0-A36A1B7BFBAD}"/>
              </a:ext>
            </a:extLst>
          </p:cNvPr>
          <p:cNvSpPr/>
          <p:nvPr/>
        </p:nvSpPr>
        <p:spPr>
          <a:xfrm>
            <a:off x="155794" y="2219288"/>
            <a:ext cx="974575" cy="955041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Original image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2CA0D7-42CC-4127-A26B-312237A03DF4}"/>
              </a:ext>
            </a:extLst>
          </p:cNvPr>
          <p:cNvSpPr/>
          <p:nvPr/>
        </p:nvSpPr>
        <p:spPr>
          <a:xfrm>
            <a:off x="3266538" y="2851933"/>
            <a:ext cx="1035170" cy="6441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omic Sans MS" panose="030F0702030302020204" pitchFamily="66" charset="0"/>
                <a:ea typeface="+mj-ea"/>
                <a:cs typeface="+mj-cs"/>
              </a:rPr>
              <a:t>LOG Sigma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5FACCB-B4E0-41C3-929A-1952BAF65C2C}"/>
              </a:ext>
            </a:extLst>
          </p:cNvPr>
          <p:cNvSpPr/>
          <p:nvPr/>
        </p:nvSpPr>
        <p:spPr>
          <a:xfrm>
            <a:off x="6486501" y="332725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IMG-0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C21534-BF26-4519-979D-CD1354236966}"/>
              </a:ext>
            </a:extLst>
          </p:cNvPr>
          <p:cNvSpPr/>
          <p:nvPr/>
        </p:nvSpPr>
        <p:spPr>
          <a:xfrm>
            <a:off x="6483625" y="1166612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IMG-1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AD1C695-6991-43CE-971C-026CFE2CD2DD}"/>
              </a:ext>
            </a:extLst>
          </p:cNvPr>
          <p:cNvSpPr/>
          <p:nvPr/>
        </p:nvSpPr>
        <p:spPr>
          <a:xfrm>
            <a:off x="6486499" y="2000499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IMG-2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77402FC-63BF-451F-A270-383132D732EE}"/>
              </a:ext>
            </a:extLst>
          </p:cNvPr>
          <p:cNvSpPr/>
          <p:nvPr/>
        </p:nvSpPr>
        <p:spPr>
          <a:xfrm>
            <a:off x="6483623" y="2834386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IMG-3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0B283D3-1FF8-459A-B15C-7C6BBBE5213B}"/>
              </a:ext>
            </a:extLst>
          </p:cNvPr>
          <p:cNvSpPr/>
          <p:nvPr/>
        </p:nvSpPr>
        <p:spPr>
          <a:xfrm>
            <a:off x="6480747" y="5336047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IMG-k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B126DC0-46EF-4564-99B0-234D1E9BD377}"/>
              </a:ext>
            </a:extLst>
          </p:cNvPr>
          <p:cNvCxnSpPr/>
          <p:nvPr/>
        </p:nvCxnSpPr>
        <p:spPr>
          <a:xfrm>
            <a:off x="6981083" y="3619390"/>
            <a:ext cx="0" cy="1509623"/>
          </a:xfrm>
          <a:prstGeom prst="line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15539D61-91CA-46D1-9F9B-206F025DBCAA}"/>
              </a:ext>
            </a:extLst>
          </p:cNvPr>
          <p:cNvSpPr/>
          <p:nvPr/>
        </p:nvSpPr>
        <p:spPr>
          <a:xfrm>
            <a:off x="7750828" y="2998049"/>
            <a:ext cx="319178" cy="284672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5067434F-F0F9-4CF0-A849-027D59D2CA8A}"/>
              </a:ext>
            </a:extLst>
          </p:cNvPr>
          <p:cNvSpPr/>
          <p:nvPr/>
        </p:nvSpPr>
        <p:spPr>
          <a:xfrm>
            <a:off x="4586379" y="3030748"/>
            <a:ext cx="319178" cy="284672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D60F83E-E84F-4B5B-9B32-D3777AA766C5}"/>
              </a:ext>
            </a:extLst>
          </p:cNvPr>
          <p:cNvSpPr/>
          <p:nvPr/>
        </p:nvSpPr>
        <p:spPr>
          <a:xfrm>
            <a:off x="8287103" y="13572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EB8190B-20D1-4CF2-9EF2-F9CE4ABE8DD8}"/>
              </a:ext>
            </a:extLst>
          </p:cNvPr>
          <p:cNvSpPr/>
          <p:nvPr/>
        </p:nvSpPr>
        <p:spPr>
          <a:xfrm>
            <a:off x="8439503" y="15096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0D7F407-2533-4B04-9603-25FC86C741CD}"/>
              </a:ext>
            </a:extLst>
          </p:cNvPr>
          <p:cNvSpPr/>
          <p:nvPr/>
        </p:nvSpPr>
        <p:spPr>
          <a:xfrm>
            <a:off x="8591903" y="16620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AD93683-1931-474E-9D54-BDA9B328F336}"/>
              </a:ext>
            </a:extLst>
          </p:cNvPr>
          <p:cNvSpPr/>
          <p:nvPr/>
        </p:nvSpPr>
        <p:spPr>
          <a:xfrm>
            <a:off x="8744303" y="18144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514B49F-6C79-4609-8585-115155A4F4B0}"/>
              </a:ext>
            </a:extLst>
          </p:cNvPr>
          <p:cNvSpPr/>
          <p:nvPr/>
        </p:nvSpPr>
        <p:spPr>
          <a:xfrm>
            <a:off x="8896703" y="19668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0770A4E-2846-4083-8542-BFBA52EC0AA1}"/>
              </a:ext>
            </a:extLst>
          </p:cNvPr>
          <p:cNvSpPr/>
          <p:nvPr/>
        </p:nvSpPr>
        <p:spPr>
          <a:xfrm>
            <a:off x="9049103" y="21192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D252BC7-3D63-4C47-B5BD-52F25FEA7699}"/>
              </a:ext>
            </a:extLst>
          </p:cNvPr>
          <p:cNvSpPr/>
          <p:nvPr/>
        </p:nvSpPr>
        <p:spPr>
          <a:xfrm>
            <a:off x="9201503" y="22716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C5776C7-71AA-4761-92E3-FEDC0F8D1B28}"/>
              </a:ext>
            </a:extLst>
          </p:cNvPr>
          <p:cNvSpPr/>
          <p:nvPr/>
        </p:nvSpPr>
        <p:spPr>
          <a:xfrm>
            <a:off x="9353903" y="24240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EB50A01-0F92-4341-B302-27476FAD22E8}"/>
              </a:ext>
            </a:extLst>
          </p:cNvPr>
          <p:cNvSpPr/>
          <p:nvPr/>
        </p:nvSpPr>
        <p:spPr>
          <a:xfrm>
            <a:off x="9506303" y="25764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D7D38E3-FC9E-456D-A439-6FA5B76DC406}"/>
              </a:ext>
            </a:extLst>
          </p:cNvPr>
          <p:cNvSpPr/>
          <p:nvPr/>
        </p:nvSpPr>
        <p:spPr>
          <a:xfrm>
            <a:off x="9658703" y="27288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B2EAF6E-DB7F-46F4-9ADA-CCE0B6480CDA}"/>
              </a:ext>
            </a:extLst>
          </p:cNvPr>
          <p:cNvSpPr/>
          <p:nvPr/>
        </p:nvSpPr>
        <p:spPr>
          <a:xfrm>
            <a:off x="9811103" y="28812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C11A478-4813-4981-9FC2-91D4373C98C0}"/>
              </a:ext>
            </a:extLst>
          </p:cNvPr>
          <p:cNvSpPr/>
          <p:nvPr/>
        </p:nvSpPr>
        <p:spPr>
          <a:xfrm>
            <a:off x="9963503" y="30336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D36CF1C-4F70-4050-BFC9-2B02B96FCDFE}"/>
              </a:ext>
            </a:extLst>
          </p:cNvPr>
          <p:cNvSpPr/>
          <p:nvPr/>
        </p:nvSpPr>
        <p:spPr>
          <a:xfrm>
            <a:off x="10115903" y="31860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DC2C4EC-339F-4228-8E5B-0C69284A7ED4}"/>
              </a:ext>
            </a:extLst>
          </p:cNvPr>
          <p:cNvSpPr/>
          <p:nvPr/>
        </p:nvSpPr>
        <p:spPr>
          <a:xfrm>
            <a:off x="10268303" y="33384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D47255C-4085-4EBF-BD63-0D19E9109E4E}"/>
              </a:ext>
            </a:extLst>
          </p:cNvPr>
          <p:cNvSpPr/>
          <p:nvPr/>
        </p:nvSpPr>
        <p:spPr>
          <a:xfrm>
            <a:off x="10420703" y="34908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1DDF815-BD57-4BCE-994E-7194D428E9BB}"/>
              </a:ext>
            </a:extLst>
          </p:cNvPr>
          <p:cNvSpPr/>
          <p:nvPr/>
        </p:nvSpPr>
        <p:spPr>
          <a:xfrm>
            <a:off x="10573103" y="36432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3381975-0F8D-4026-AD07-4227D5649BD5}"/>
              </a:ext>
            </a:extLst>
          </p:cNvPr>
          <p:cNvSpPr/>
          <p:nvPr/>
        </p:nvSpPr>
        <p:spPr>
          <a:xfrm>
            <a:off x="10725503" y="37956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1D35121-16BD-44A4-88BB-65EE00332E86}"/>
              </a:ext>
            </a:extLst>
          </p:cNvPr>
          <p:cNvSpPr/>
          <p:nvPr/>
        </p:nvSpPr>
        <p:spPr>
          <a:xfrm>
            <a:off x="10877903" y="39480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IMG-k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C1C2C0A-EEBE-4DFB-9308-F8293AC26818}"/>
              </a:ext>
            </a:extLst>
          </p:cNvPr>
          <p:cNvCxnSpPr/>
          <p:nvPr/>
        </p:nvCxnSpPr>
        <p:spPr>
          <a:xfrm>
            <a:off x="8074325" y="2038709"/>
            <a:ext cx="2467148" cy="255342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920E660D-2419-468D-A43B-A8BB8D3C5AF9}"/>
              </a:ext>
            </a:extLst>
          </p:cNvPr>
          <p:cNvSpPr txBox="1"/>
          <p:nvPr/>
        </p:nvSpPr>
        <p:spPr>
          <a:xfrm>
            <a:off x="10953851" y="4744531"/>
            <a:ext cx="9837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Laplacian of Gaussian scale space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619F475-825E-4CAA-835B-EAF6F2477946}"/>
              </a:ext>
            </a:extLst>
          </p:cNvPr>
          <p:cNvSpPr txBox="1"/>
          <p:nvPr/>
        </p:nvSpPr>
        <p:spPr>
          <a:xfrm>
            <a:off x="1806888" y="3050877"/>
            <a:ext cx="1206603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Convolution with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184BE12-99FC-4A27-A310-7DC139C950D2}"/>
              </a:ext>
            </a:extLst>
          </p:cNvPr>
          <p:cNvSpPr/>
          <p:nvPr/>
        </p:nvSpPr>
        <p:spPr>
          <a:xfrm>
            <a:off x="154015" y="3378381"/>
            <a:ext cx="685992" cy="71034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Original image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067022C-E441-4EBF-8E41-A505B545150B}"/>
              </a:ext>
            </a:extLst>
          </p:cNvPr>
          <p:cNvSpPr/>
          <p:nvPr/>
        </p:nvSpPr>
        <p:spPr>
          <a:xfrm>
            <a:off x="154015" y="4292781"/>
            <a:ext cx="528608" cy="599457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Original image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63015F9-E533-4ACC-BD7F-1E7F43893B0C}"/>
              </a:ext>
            </a:extLst>
          </p:cNvPr>
          <p:cNvSpPr/>
          <p:nvPr/>
        </p:nvSpPr>
        <p:spPr>
          <a:xfrm>
            <a:off x="154016" y="5082097"/>
            <a:ext cx="372506" cy="43286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Original image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2D1C747-CDC5-4EA1-BAD4-049927F94A5A}"/>
              </a:ext>
            </a:extLst>
          </p:cNvPr>
          <p:cNvSpPr/>
          <p:nvPr/>
        </p:nvSpPr>
        <p:spPr>
          <a:xfrm>
            <a:off x="169159" y="5730621"/>
            <a:ext cx="284133" cy="2959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Original image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5D5F39C-CA2C-4B57-8B95-3FC76310A7F7}"/>
              </a:ext>
            </a:extLst>
          </p:cNvPr>
          <p:cNvSpPr/>
          <p:nvPr/>
        </p:nvSpPr>
        <p:spPr>
          <a:xfrm>
            <a:off x="169159" y="138214"/>
            <a:ext cx="1469860" cy="1604321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Original image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EE60D42-E969-473E-95AD-AEB53DE2DAA9}"/>
              </a:ext>
            </a:extLst>
          </p:cNvPr>
          <p:cNvSpPr txBox="1"/>
          <p:nvPr/>
        </p:nvSpPr>
        <p:spPr>
          <a:xfrm>
            <a:off x="5116000" y="3050877"/>
            <a:ext cx="1206603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UP Scale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EE19A10-4012-42F1-A891-FFC3A330044D}"/>
              </a:ext>
            </a:extLst>
          </p:cNvPr>
          <p:cNvSpPr txBox="1"/>
          <p:nvPr/>
        </p:nvSpPr>
        <p:spPr>
          <a:xfrm>
            <a:off x="505514" y="5857045"/>
            <a:ext cx="1206603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Down sampling</a:t>
            </a:r>
          </a:p>
        </p:txBody>
      </p:sp>
    </p:spTree>
    <p:extLst>
      <p:ext uri="{BB962C8B-B14F-4D97-AF65-F5344CB8AC3E}">
        <p14:creationId xmlns:p14="http://schemas.microsoft.com/office/powerpoint/2010/main" val="846157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B8F24DE-115F-456F-A187-E68638DE8513}"/>
              </a:ext>
            </a:extLst>
          </p:cNvPr>
          <p:cNvSpPr/>
          <p:nvPr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1E63F3-26DE-4C61-9EDD-81F2E21381F6}"/>
              </a:ext>
            </a:extLst>
          </p:cNvPr>
          <p:cNvSpPr txBox="1"/>
          <p:nvPr/>
        </p:nvSpPr>
        <p:spPr>
          <a:xfrm>
            <a:off x="434196" y="113745"/>
            <a:ext cx="101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mic Sans MS" panose="030F0702030302020204" pitchFamily="66" charset="0"/>
              </a:rPr>
              <a:t>Results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084058-60EF-457F-A26E-EFA91899C4CD}"/>
              </a:ext>
            </a:extLst>
          </p:cNvPr>
          <p:cNvSpPr txBox="1"/>
          <p:nvPr/>
        </p:nvSpPr>
        <p:spPr>
          <a:xfrm>
            <a:off x="10515809" y="178689"/>
            <a:ext cx="1241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butterfly.jpg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519B72-2667-4794-B88E-089353D38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55" y="1459127"/>
            <a:ext cx="4635378" cy="334725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16FB65F-7935-4D89-BA14-F29D879909E3}"/>
              </a:ext>
            </a:extLst>
          </p:cNvPr>
          <p:cNvSpPr txBox="1"/>
          <p:nvPr/>
        </p:nvSpPr>
        <p:spPr>
          <a:xfrm>
            <a:off x="7627090" y="5003324"/>
            <a:ext cx="2784994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Elapsed time is 0.260910 seconds.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2DC3F7-ADE0-4E53-A1AA-1DA1350D2C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970"/>
          <a:stretch/>
        </p:blipFill>
        <p:spPr>
          <a:xfrm>
            <a:off x="5740250" y="1074978"/>
            <a:ext cx="6353175" cy="380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560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B8F24DE-115F-456F-A187-E68638DE8513}"/>
              </a:ext>
            </a:extLst>
          </p:cNvPr>
          <p:cNvSpPr/>
          <p:nvPr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1E63F3-26DE-4C61-9EDD-81F2E21381F6}"/>
              </a:ext>
            </a:extLst>
          </p:cNvPr>
          <p:cNvSpPr txBox="1"/>
          <p:nvPr/>
        </p:nvSpPr>
        <p:spPr>
          <a:xfrm>
            <a:off x="434196" y="113745"/>
            <a:ext cx="101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mic Sans MS" panose="030F0702030302020204" pitchFamily="66" charset="0"/>
              </a:rPr>
              <a:t>Results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084058-60EF-457F-A26E-EFA91899C4CD}"/>
              </a:ext>
            </a:extLst>
          </p:cNvPr>
          <p:cNvSpPr txBox="1"/>
          <p:nvPr/>
        </p:nvSpPr>
        <p:spPr>
          <a:xfrm>
            <a:off x="10515809" y="178689"/>
            <a:ext cx="1241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fishes.jpg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6EA2F1-9026-4380-90DC-0872C13FE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978" y="1686913"/>
            <a:ext cx="4762500" cy="31908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4D7E797-0E1F-4A93-B436-BEC89D2E0020}"/>
              </a:ext>
            </a:extLst>
          </p:cNvPr>
          <p:cNvSpPr txBox="1"/>
          <p:nvPr/>
        </p:nvSpPr>
        <p:spPr>
          <a:xfrm>
            <a:off x="7627090" y="5003324"/>
            <a:ext cx="2784994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Elapsed time is 0.153924  seconds.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B584AA-77C7-4E40-912E-FDE41CBA02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2150" y="1390650"/>
            <a:ext cx="641985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337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B8F24DE-115F-456F-A187-E68638DE8513}"/>
              </a:ext>
            </a:extLst>
          </p:cNvPr>
          <p:cNvSpPr/>
          <p:nvPr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1E63F3-26DE-4C61-9EDD-81F2E21381F6}"/>
              </a:ext>
            </a:extLst>
          </p:cNvPr>
          <p:cNvSpPr txBox="1"/>
          <p:nvPr/>
        </p:nvSpPr>
        <p:spPr>
          <a:xfrm>
            <a:off x="434196" y="113745"/>
            <a:ext cx="101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mic Sans MS" panose="030F0702030302020204" pitchFamily="66" charset="0"/>
              </a:rPr>
              <a:t>Results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084058-60EF-457F-A26E-EFA91899C4CD}"/>
              </a:ext>
            </a:extLst>
          </p:cNvPr>
          <p:cNvSpPr txBox="1"/>
          <p:nvPr/>
        </p:nvSpPr>
        <p:spPr>
          <a:xfrm>
            <a:off x="10515809" y="178689"/>
            <a:ext cx="1241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einstein.jpg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D7E797-0E1F-4A93-B436-BEC89D2E0020}"/>
              </a:ext>
            </a:extLst>
          </p:cNvPr>
          <p:cNvSpPr txBox="1"/>
          <p:nvPr/>
        </p:nvSpPr>
        <p:spPr>
          <a:xfrm>
            <a:off x="7627090" y="5003324"/>
            <a:ext cx="2784994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Elapsed time is  0.266463  seconds.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76B513-217E-43DD-BC96-99F34CBC0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96" y="899250"/>
            <a:ext cx="5368583" cy="40264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3EA842-1FBC-4FBC-8B26-8420DBAAD0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80" t="-474" r="8240" b="9616"/>
          <a:stretch/>
        </p:blipFill>
        <p:spPr>
          <a:xfrm>
            <a:off x="6501023" y="672860"/>
            <a:ext cx="5446562" cy="415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41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B8F24DE-115F-456F-A187-E68638DE8513}"/>
              </a:ext>
            </a:extLst>
          </p:cNvPr>
          <p:cNvSpPr/>
          <p:nvPr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1E63F3-26DE-4C61-9EDD-81F2E21381F6}"/>
              </a:ext>
            </a:extLst>
          </p:cNvPr>
          <p:cNvSpPr txBox="1"/>
          <p:nvPr/>
        </p:nvSpPr>
        <p:spPr>
          <a:xfrm>
            <a:off x="434196" y="113745"/>
            <a:ext cx="101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mic Sans MS" panose="030F0702030302020204" pitchFamily="66" charset="0"/>
              </a:rPr>
              <a:t>Results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084058-60EF-457F-A26E-EFA91899C4CD}"/>
              </a:ext>
            </a:extLst>
          </p:cNvPr>
          <p:cNvSpPr txBox="1"/>
          <p:nvPr/>
        </p:nvSpPr>
        <p:spPr>
          <a:xfrm>
            <a:off x="10515809" y="178689"/>
            <a:ext cx="1241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sunflowers.jpg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D7E797-0E1F-4A93-B436-BEC89D2E0020}"/>
              </a:ext>
            </a:extLst>
          </p:cNvPr>
          <p:cNvSpPr txBox="1"/>
          <p:nvPr/>
        </p:nvSpPr>
        <p:spPr>
          <a:xfrm>
            <a:off x="7627090" y="5003324"/>
            <a:ext cx="2784994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Elapsed time is 0.110036  seconds.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2C6FB9-70E9-483B-B4CC-64EB4FDA5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760" y="933288"/>
            <a:ext cx="3061620" cy="33323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03D845-DAFE-4057-ABC6-494652CDD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8812" y="622183"/>
            <a:ext cx="478155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42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9B0EC6D-03DD-4CEE-9979-34A964DCA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5775" y="2625779"/>
            <a:ext cx="2742588" cy="1606441"/>
          </a:xfrm>
        </p:spPr>
        <p:txBody>
          <a:bodyPr/>
          <a:lstStyle/>
          <a:p>
            <a:r>
              <a:rPr lang="en-US" dirty="0"/>
              <a:t>Thank </a:t>
            </a:r>
            <a:br>
              <a:rPr lang="en-US" dirty="0"/>
            </a:br>
            <a:r>
              <a:rPr lang="en-US" dirty="0"/>
              <a:t>    you</a:t>
            </a:r>
          </a:p>
        </p:txBody>
      </p:sp>
    </p:spTree>
    <p:extLst>
      <p:ext uri="{BB962C8B-B14F-4D97-AF65-F5344CB8AC3E}">
        <p14:creationId xmlns:p14="http://schemas.microsoft.com/office/powerpoint/2010/main" val="2928802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437951" y="596899"/>
            <a:ext cx="5065919" cy="940181"/>
          </a:xfrm>
        </p:spPr>
        <p:txBody>
          <a:bodyPr>
            <a:normAutofit/>
          </a:bodyPr>
          <a:lstStyle/>
          <a:p>
            <a:r>
              <a:rPr lang="en-US" sz="5400" b="1" cap="all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Submitted by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435698-5715-4EAD-BBA5-A7A70DECEA26}"/>
              </a:ext>
            </a:extLst>
          </p:cNvPr>
          <p:cNvSpPr txBox="1"/>
          <p:nvPr/>
        </p:nvSpPr>
        <p:spPr>
          <a:xfrm>
            <a:off x="3909336" y="1345313"/>
            <a:ext cx="4303553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Eslam Hussein Mohamed.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Nadine Ashraf Adeeb.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Tasneem Yassin Mostafa.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36E445-A9B1-4AC2-B84D-3FB711FEA1E2}"/>
              </a:ext>
            </a:extLst>
          </p:cNvPr>
          <p:cNvSpPr txBox="1"/>
          <p:nvPr/>
        </p:nvSpPr>
        <p:spPr>
          <a:xfrm>
            <a:off x="4398328" y="4617479"/>
            <a:ext cx="2806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bg2"/>
                </a:solidFill>
              </a:rPr>
              <a:t>Dr: Mahmoud Atef.                                              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9DA69C-FE75-406A-8915-38E0CD39BB37}"/>
              </a:ext>
            </a:extLst>
          </p:cNvPr>
          <p:cNvSpPr txBox="1"/>
          <p:nvPr/>
        </p:nvSpPr>
        <p:spPr>
          <a:xfrm>
            <a:off x="4398328" y="5095858"/>
            <a:ext cx="33255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bg2"/>
                </a:solidFill>
              </a:rPr>
              <a:t>TA: Abdelrahman Nady.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A7356A2-FAFD-4E03-8A26-351D6C8BF8DB}"/>
              </a:ext>
            </a:extLst>
          </p:cNvPr>
          <p:cNvSpPr txBox="1">
            <a:spLocks/>
          </p:cNvSpPr>
          <p:nvPr/>
        </p:nvSpPr>
        <p:spPr>
          <a:xfrm>
            <a:off x="3358650" y="3599029"/>
            <a:ext cx="5474698" cy="9401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Supervised by: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663F20-4060-4FEF-877B-EC1AF99C2E35}"/>
              </a:ext>
            </a:extLst>
          </p:cNvPr>
          <p:cNvSpPr/>
          <p:nvPr/>
        </p:nvSpPr>
        <p:spPr>
          <a:xfrm>
            <a:off x="3185766" y="4424202"/>
            <a:ext cx="5570290" cy="541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7123709-9547-4CE1-8742-F2267F6E609A}"/>
              </a:ext>
            </a:extLst>
          </p:cNvPr>
          <p:cNvSpPr/>
          <p:nvPr/>
        </p:nvSpPr>
        <p:spPr>
          <a:xfrm>
            <a:off x="3016262" y="1356286"/>
            <a:ext cx="5570290" cy="541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8A9694-C720-4B10-BE2A-A84DE0CB6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72677" y="6520800"/>
            <a:ext cx="294460" cy="204448"/>
          </a:xfrm>
        </p:spPr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62E5CD-498F-4F36-B7E0-D570CB31B118}"/>
              </a:ext>
            </a:extLst>
          </p:cNvPr>
          <p:cNvSpPr txBox="1"/>
          <p:nvPr/>
        </p:nvSpPr>
        <p:spPr>
          <a:xfrm>
            <a:off x="4779033" y="595223"/>
            <a:ext cx="2320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mic Sans MS" panose="030F0702030302020204" pitchFamily="66" charset="0"/>
              </a:rPr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D5596B-6CA7-49FD-ABCB-6B34DD4CB2B4}"/>
              </a:ext>
            </a:extLst>
          </p:cNvPr>
          <p:cNvSpPr txBox="1"/>
          <p:nvPr/>
        </p:nvSpPr>
        <p:spPr>
          <a:xfrm>
            <a:off x="1161903" y="1754826"/>
            <a:ext cx="10208886" cy="2636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2"/>
                </a:solidFill>
                <a:latin typeface="Comic Sans MS" panose="030F0702030302020204" pitchFamily="66" charset="0"/>
              </a:rPr>
              <a:t>The goal of the project is to implement a Laplacian Blob Detector.</a:t>
            </a:r>
          </a:p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2"/>
                </a:solidFill>
                <a:latin typeface="Comic Sans MS" panose="030F0702030302020204" pitchFamily="66" charset="0"/>
              </a:rPr>
              <a:t>Blob detection methods are aimed at detecting regions in a digital image that differ in properties, such as brightness or color, compared to surrounding regions.</a:t>
            </a:r>
          </a:p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2"/>
                </a:solidFill>
                <a:latin typeface="Comic Sans MS" panose="030F0702030302020204" pitchFamily="66" charset="0"/>
              </a:rPr>
              <a:t>we applied Scale-space blob detection using two approaches:</a:t>
            </a:r>
          </a:p>
          <a:p>
            <a:pPr marL="1200150" lvl="2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2"/>
                </a:solidFill>
                <a:latin typeface="Comic Sans MS" panose="030F0702030302020204" pitchFamily="66" charset="0"/>
              </a:rPr>
              <a:t>Laplacian of Gaussian scale space.</a:t>
            </a:r>
          </a:p>
          <a:p>
            <a:pPr marL="1200150" lvl="2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2"/>
                </a:solidFill>
                <a:latin typeface="Comic Sans MS" panose="030F0702030302020204" pitchFamily="66" charset="0"/>
              </a:rPr>
              <a:t>Enhanced Laplacian of Gaussian scale space.</a:t>
            </a:r>
          </a:p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2"/>
                </a:solidFill>
                <a:latin typeface="Comic Sans MS" panose="030F0702030302020204" pitchFamily="66" charset="0"/>
              </a:rPr>
              <a:t>In The following we will discuses each algorithm and show the results.</a:t>
            </a:r>
          </a:p>
        </p:txBody>
      </p:sp>
    </p:spTree>
    <p:extLst>
      <p:ext uri="{BB962C8B-B14F-4D97-AF65-F5344CB8AC3E}">
        <p14:creationId xmlns:p14="http://schemas.microsoft.com/office/powerpoint/2010/main" val="603382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79E4AF-920E-431B-A98A-C966EA64F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F878C7-D769-4DC5-BB6B-AF1D566C7152}"/>
              </a:ext>
            </a:extLst>
          </p:cNvPr>
          <p:cNvSpPr/>
          <p:nvPr/>
        </p:nvSpPr>
        <p:spPr>
          <a:xfrm>
            <a:off x="515937" y="476015"/>
            <a:ext cx="897227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FCC03A-EB2A-43A1-8119-53C78355FF91}"/>
              </a:ext>
            </a:extLst>
          </p:cNvPr>
          <p:cNvSpPr/>
          <p:nvPr/>
        </p:nvSpPr>
        <p:spPr>
          <a:xfrm>
            <a:off x="1494068" y="476014"/>
            <a:ext cx="1352649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034C8D-9B5D-42CB-9E6C-B1F7EB4592BE}"/>
              </a:ext>
            </a:extLst>
          </p:cNvPr>
          <p:cNvSpPr txBox="1">
            <a:spLocks/>
          </p:cNvSpPr>
          <p:nvPr/>
        </p:nvSpPr>
        <p:spPr>
          <a:xfrm>
            <a:off x="383745" y="109144"/>
            <a:ext cx="2642726" cy="412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b="1" dirty="0">
                <a:solidFill>
                  <a:schemeClr val="accent4"/>
                </a:solidFill>
                <a:latin typeface="Comic Sans MS" panose="030F0702030302020204" pitchFamily="66" charset="0"/>
              </a:rPr>
              <a:t>Algorithms</a:t>
            </a:r>
            <a:endParaRPr lang="en-US" sz="1800" dirty="0">
              <a:solidFill>
                <a:schemeClr val="accent4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F8A7A4-6EF3-4795-A74C-2A4F78E720F8}"/>
              </a:ext>
            </a:extLst>
          </p:cNvPr>
          <p:cNvSpPr/>
          <p:nvPr/>
        </p:nvSpPr>
        <p:spPr>
          <a:xfrm>
            <a:off x="4235570" y="814568"/>
            <a:ext cx="3128512" cy="301842"/>
          </a:xfrm>
          <a:prstGeom prst="rect">
            <a:avLst/>
          </a:prstGeom>
          <a:gradFill>
            <a:gsLst>
              <a:gs pos="17000">
                <a:schemeClr val="accent4">
                  <a:lumMod val="75000"/>
                </a:schemeClr>
              </a:gs>
              <a:gs pos="100000">
                <a:schemeClr val="bg1"/>
              </a:gs>
              <a:gs pos="0">
                <a:schemeClr val="accent4">
                  <a:lumMod val="50000"/>
                </a:schemeClr>
              </a:gs>
              <a:gs pos="40000">
                <a:schemeClr val="bg1"/>
              </a:gs>
              <a:gs pos="83000">
                <a:schemeClr val="bg1"/>
              </a:gs>
              <a:gs pos="71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576F42-1428-4CA0-8CA2-6F843A40BBAB}"/>
              </a:ext>
            </a:extLst>
          </p:cNvPr>
          <p:cNvSpPr txBox="1"/>
          <p:nvPr/>
        </p:nvSpPr>
        <p:spPr>
          <a:xfrm>
            <a:off x="4441491" y="476014"/>
            <a:ext cx="3733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Scale-space blob detection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2A5186-8BCE-4982-A91A-3901BE554C15}"/>
              </a:ext>
            </a:extLst>
          </p:cNvPr>
          <p:cNvSpPr/>
          <p:nvPr/>
        </p:nvSpPr>
        <p:spPr>
          <a:xfrm flipV="1">
            <a:off x="994914" y="1043236"/>
            <a:ext cx="3128512" cy="731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9472D9-93A3-4023-96F3-D3F475544DE8}"/>
              </a:ext>
            </a:extLst>
          </p:cNvPr>
          <p:cNvSpPr/>
          <p:nvPr/>
        </p:nvSpPr>
        <p:spPr>
          <a:xfrm flipV="1">
            <a:off x="4235570" y="1043236"/>
            <a:ext cx="3128512" cy="7317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CFC73D-100C-45AE-B1AF-CF569574DE84}"/>
              </a:ext>
            </a:extLst>
          </p:cNvPr>
          <p:cNvSpPr/>
          <p:nvPr/>
        </p:nvSpPr>
        <p:spPr>
          <a:xfrm flipV="1">
            <a:off x="7476226" y="1032529"/>
            <a:ext cx="3128512" cy="731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3B29C92-71BF-4D14-ABCF-5A61DD9D54AE}"/>
              </a:ext>
            </a:extLst>
          </p:cNvPr>
          <p:cNvSpPr/>
          <p:nvPr/>
        </p:nvSpPr>
        <p:spPr>
          <a:xfrm>
            <a:off x="6954364" y="1334371"/>
            <a:ext cx="808008" cy="38883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Start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9701B3-DC6B-4FCA-8242-27039DBCB17E}"/>
              </a:ext>
            </a:extLst>
          </p:cNvPr>
          <p:cNvSpPr/>
          <p:nvPr/>
        </p:nvSpPr>
        <p:spPr>
          <a:xfrm>
            <a:off x="6827843" y="1900261"/>
            <a:ext cx="1061049" cy="57328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Read The input Image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E0E1AA9-3CE0-406B-8532-9D00CAE2A52C}"/>
              </a:ext>
            </a:extLst>
          </p:cNvPr>
          <p:cNvCxnSpPr>
            <a:stCxn id="11" idx="4"/>
            <a:endCxn id="13" idx="0"/>
          </p:cNvCxnSpPr>
          <p:nvPr/>
        </p:nvCxnSpPr>
        <p:spPr>
          <a:xfrm>
            <a:off x="7358368" y="1723202"/>
            <a:ext cx="0" cy="1770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725A6D3-7F87-4C10-BE6D-4DC441E86C71}"/>
              </a:ext>
            </a:extLst>
          </p:cNvPr>
          <p:cNvSpPr/>
          <p:nvPr/>
        </p:nvSpPr>
        <p:spPr>
          <a:xfrm>
            <a:off x="8902532" y="2697838"/>
            <a:ext cx="1061049" cy="57328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RGB Into Grayscale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ED180AEF-20E8-45BA-B3FF-79A601727F65}"/>
              </a:ext>
            </a:extLst>
          </p:cNvPr>
          <p:cNvCxnSpPr>
            <a:cxnSpLocks/>
            <a:stCxn id="13" idx="2"/>
            <a:endCxn id="16" idx="0"/>
          </p:cNvCxnSpPr>
          <p:nvPr/>
        </p:nvCxnSpPr>
        <p:spPr>
          <a:xfrm rot="16200000" flipH="1">
            <a:off x="8283568" y="1548349"/>
            <a:ext cx="224288" cy="207468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86C46373-252C-4F49-A03A-891262FC9B52}"/>
              </a:ext>
            </a:extLst>
          </p:cNvPr>
          <p:cNvSpPr/>
          <p:nvPr/>
        </p:nvSpPr>
        <p:spPr>
          <a:xfrm>
            <a:off x="10417907" y="3539282"/>
            <a:ext cx="1061049" cy="57328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Convert Into Double</a:t>
            </a: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CC91121A-F2AA-4E49-B1C0-8E85257B883E}"/>
              </a:ext>
            </a:extLst>
          </p:cNvPr>
          <p:cNvCxnSpPr>
            <a:cxnSpLocks/>
            <a:stCxn id="16" idx="2"/>
            <a:endCxn id="26" idx="0"/>
          </p:cNvCxnSpPr>
          <p:nvPr/>
        </p:nvCxnSpPr>
        <p:spPr>
          <a:xfrm rot="16200000" flipH="1">
            <a:off x="10056667" y="2647516"/>
            <a:ext cx="268155" cy="151537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0C8D063E-599F-4567-B212-CAD73A82F54A}"/>
              </a:ext>
            </a:extLst>
          </p:cNvPr>
          <p:cNvCxnSpPr>
            <a:cxnSpLocks/>
            <a:stCxn id="26" idx="2"/>
            <a:endCxn id="43" idx="0"/>
          </p:cNvCxnSpPr>
          <p:nvPr/>
        </p:nvCxnSpPr>
        <p:spPr>
          <a:xfrm rot="5400000" flipH="1">
            <a:off x="6718643" y="-117217"/>
            <a:ext cx="1557217" cy="6902361"/>
          </a:xfrm>
          <a:prstGeom prst="bentConnector5">
            <a:avLst>
              <a:gd name="adj1" fmla="val -14680"/>
              <a:gd name="adj2" fmla="val 69851"/>
              <a:gd name="adj3" fmla="val 11468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D89633D9-E1E0-47DB-A8EF-2B88A6A2F95D}"/>
              </a:ext>
            </a:extLst>
          </p:cNvPr>
          <p:cNvSpPr/>
          <p:nvPr/>
        </p:nvSpPr>
        <p:spPr>
          <a:xfrm>
            <a:off x="1840908" y="3264125"/>
            <a:ext cx="1998452" cy="4603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Nonmaximum suppression in scale space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2D83E3C-5FDA-4043-9BD0-14831715B3BF}"/>
              </a:ext>
            </a:extLst>
          </p:cNvPr>
          <p:cNvSpPr/>
          <p:nvPr/>
        </p:nvSpPr>
        <p:spPr>
          <a:xfrm>
            <a:off x="3202120" y="2555354"/>
            <a:ext cx="1687901" cy="48136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Build a scale space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59B3E85-0BC7-4624-8583-F9837F6D5FF7}"/>
              </a:ext>
            </a:extLst>
          </p:cNvPr>
          <p:cNvSpPr/>
          <p:nvPr/>
        </p:nvSpPr>
        <p:spPr>
          <a:xfrm>
            <a:off x="445126" y="3988198"/>
            <a:ext cx="1687901" cy="48136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Thresholding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F777F9F8-642F-4EFC-A7DD-DF0E24C9F52A}"/>
              </a:ext>
            </a:extLst>
          </p:cNvPr>
          <p:cNvSpPr/>
          <p:nvPr/>
        </p:nvSpPr>
        <p:spPr>
          <a:xfrm>
            <a:off x="4991818" y="5671897"/>
            <a:ext cx="808008" cy="38883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End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16EEA8D-7752-4D22-8572-AE5C1A35298D}"/>
              </a:ext>
            </a:extLst>
          </p:cNvPr>
          <p:cNvSpPr/>
          <p:nvPr/>
        </p:nvSpPr>
        <p:spPr>
          <a:xfrm>
            <a:off x="1793741" y="4747437"/>
            <a:ext cx="2647750" cy="48136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Display resulting circles</a:t>
            </a:r>
          </a:p>
        </p:txBody>
      </p: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41C85A22-B20F-41B4-8523-83CC824D4B36}"/>
              </a:ext>
            </a:extLst>
          </p:cNvPr>
          <p:cNvCxnSpPr>
            <a:stCxn id="43" idx="2"/>
            <a:endCxn id="42" idx="0"/>
          </p:cNvCxnSpPr>
          <p:nvPr/>
        </p:nvCxnSpPr>
        <p:spPr>
          <a:xfrm rot="5400000">
            <a:off x="3329401" y="2547455"/>
            <a:ext cx="227404" cy="1205937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nector: Elbow 66">
            <a:extLst>
              <a:ext uri="{FF2B5EF4-FFF2-40B4-BE49-F238E27FC236}">
                <a16:creationId xmlns:a16="http://schemas.microsoft.com/office/drawing/2014/main" id="{204F5BCC-6A71-47C7-BE3C-D400BB7AEDE6}"/>
              </a:ext>
            </a:extLst>
          </p:cNvPr>
          <p:cNvCxnSpPr>
            <a:stCxn id="42" idx="2"/>
            <a:endCxn id="44" idx="0"/>
          </p:cNvCxnSpPr>
          <p:nvPr/>
        </p:nvCxnSpPr>
        <p:spPr>
          <a:xfrm rot="5400000">
            <a:off x="1932769" y="3080832"/>
            <a:ext cx="263675" cy="1551057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FA3EF980-7137-4C17-A24A-46F1FBC53CF7}"/>
              </a:ext>
            </a:extLst>
          </p:cNvPr>
          <p:cNvCxnSpPr>
            <a:stCxn id="44" idx="2"/>
            <a:endCxn id="62" idx="0"/>
          </p:cNvCxnSpPr>
          <p:nvPr/>
        </p:nvCxnSpPr>
        <p:spPr>
          <a:xfrm rot="16200000" flipH="1">
            <a:off x="2064410" y="3694231"/>
            <a:ext cx="277872" cy="182853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onnector: Elbow 70">
            <a:extLst>
              <a:ext uri="{FF2B5EF4-FFF2-40B4-BE49-F238E27FC236}">
                <a16:creationId xmlns:a16="http://schemas.microsoft.com/office/drawing/2014/main" id="{7FEBB5C1-096B-478D-AE03-F77147807E73}"/>
              </a:ext>
            </a:extLst>
          </p:cNvPr>
          <p:cNvCxnSpPr>
            <a:cxnSpLocks/>
            <a:stCxn id="62" idx="2"/>
            <a:endCxn id="61" idx="0"/>
          </p:cNvCxnSpPr>
          <p:nvPr/>
        </p:nvCxnSpPr>
        <p:spPr>
          <a:xfrm rot="16200000" flipH="1">
            <a:off x="4035173" y="4311247"/>
            <a:ext cx="443093" cy="2278206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3864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B81CFB-9B2F-4CD9-8F85-4BDE03BA7E90}"/>
              </a:ext>
            </a:extLst>
          </p:cNvPr>
          <p:cNvSpPr/>
          <p:nvPr/>
        </p:nvSpPr>
        <p:spPr>
          <a:xfrm>
            <a:off x="854015" y="0"/>
            <a:ext cx="11337985" cy="646981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B72C72-B076-4D57-A36A-1F468A50027C}"/>
              </a:ext>
            </a:extLst>
          </p:cNvPr>
          <p:cNvSpPr/>
          <p:nvPr/>
        </p:nvSpPr>
        <p:spPr>
          <a:xfrm>
            <a:off x="1440611" y="2355011"/>
            <a:ext cx="9207260" cy="983411"/>
          </a:xfrm>
          <a:prstGeom prst="rect">
            <a:avLst/>
          </a:prstGeom>
          <a:noFill/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Laplacian of Gaussian scale space</a:t>
            </a:r>
          </a:p>
        </p:txBody>
      </p:sp>
    </p:spTree>
    <p:extLst>
      <p:ext uri="{BB962C8B-B14F-4D97-AF65-F5344CB8AC3E}">
        <p14:creationId xmlns:p14="http://schemas.microsoft.com/office/powerpoint/2010/main" val="4174482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79E4AF-920E-431B-A98A-C966EA64F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F878C7-D769-4DC5-BB6B-AF1D566C7152}"/>
              </a:ext>
            </a:extLst>
          </p:cNvPr>
          <p:cNvSpPr/>
          <p:nvPr/>
        </p:nvSpPr>
        <p:spPr>
          <a:xfrm>
            <a:off x="515937" y="476015"/>
            <a:ext cx="897227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FCC03A-EB2A-43A1-8119-53C78355FF91}"/>
              </a:ext>
            </a:extLst>
          </p:cNvPr>
          <p:cNvSpPr/>
          <p:nvPr/>
        </p:nvSpPr>
        <p:spPr>
          <a:xfrm>
            <a:off x="1494068" y="476014"/>
            <a:ext cx="1352649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0034C8D-9B5D-42CB-9E6C-B1F7EB4592BE}"/>
              </a:ext>
            </a:extLst>
          </p:cNvPr>
          <p:cNvSpPr txBox="1">
            <a:spLocks/>
          </p:cNvSpPr>
          <p:nvPr/>
        </p:nvSpPr>
        <p:spPr>
          <a:xfrm>
            <a:off x="383745" y="109144"/>
            <a:ext cx="2642726" cy="412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b="1" dirty="0">
                <a:latin typeface="Comic Sans MS" panose="030F0702030302020204" pitchFamily="66" charset="0"/>
              </a:rPr>
              <a:t>Algorithms</a:t>
            </a:r>
            <a:endParaRPr lang="en-US" sz="1800" dirty="0">
              <a:latin typeface="Comic Sans MS" panose="030F0702030302020204" pitchFamily="66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F8A7A4-6EF3-4795-A74C-2A4F78E720F8}"/>
              </a:ext>
            </a:extLst>
          </p:cNvPr>
          <p:cNvSpPr/>
          <p:nvPr/>
        </p:nvSpPr>
        <p:spPr>
          <a:xfrm>
            <a:off x="4235570" y="814568"/>
            <a:ext cx="3128512" cy="301842"/>
          </a:xfrm>
          <a:prstGeom prst="rect">
            <a:avLst/>
          </a:prstGeom>
          <a:gradFill>
            <a:gsLst>
              <a:gs pos="17000">
                <a:schemeClr val="accent4">
                  <a:lumMod val="75000"/>
                </a:schemeClr>
              </a:gs>
              <a:gs pos="100000">
                <a:schemeClr val="bg1"/>
              </a:gs>
              <a:gs pos="0">
                <a:schemeClr val="accent4">
                  <a:lumMod val="50000"/>
                </a:schemeClr>
              </a:gs>
              <a:gs pos="40000">
                <a:schemeClr val="bg1"/>
              </a:gs>
              <a:gs pos="83000">
                <a:schemeClr val="bg1"/>
              </a:gs>
              <a:gs pos="71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576F42-1428-4CA0-8CA2-6F843A40BBAB}"/>
              </a:ext>
            </a:extLst>
          </p:cNvPr>
          <p:cNvSpPr txBox="1"/>
          <p:nvPr/>
        </p:nvSpPr>
        <p:spPr>
          <a:xfrm>
            <a:off x="4029290" y="476014"/>
            <a:ext cx="3733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Laplacian of Gaussian scale space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2A5186-8BCE-4982-A91A-3901BE554C15}"/>
              </a:ext>
            </a:extLst>
          </p:cNvPr>
          <p:cNvSpPr/>
          <p:nvPr/>
        </p:nvSpPr>
        <p:spPr>
          <a:xfrm flipV="1">
            <a:off x="994914" y="1043236"/>
            <a:ext cx="3128512" cy="731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9472D9-93A3-4023-96F3-D3F475544DE8}"/>
              </a:ext>
            </a:extLst>
          </p:cNvPr>
          <p:cNvSpPr/>
          <p:nvPr/>
        </p:nvSpPr>
        <p:spPr>
          <a:xfrm flipV="1">
            <a:off x="4235570" y="1043236"/>
            <a:ext cx="3128512" cy="7317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CFC73D-100C-45AE-B1AF-CF569574DE84}"/>
              </a:ext>
            </a:extLst>
          </p:cNvPr>
          <p:cNvSpPr/>
          <p:nvPr/>
        </p:nvSpPr>
        <p:spPr>
          <a:xfrm flipV="1">
            <a:off x="7476226" y="1032529"/>
            <a:ext cx="3128512" cy="731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E99775F-8F77-4960-8065-4C8F1850D372}"/>
              </a:ext>
            </a:extLst>
          </p:cNvPr>
          <p:cNvSpPr txBox="1"/>
          <p:nvPr/>
        </p:nvSpPr>
        <p:spPr>
          <a:xfrm>
            <a:off x="1026296" y="1303573"/>
            <a:ext cx="1108185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❶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Read the input image into a matrix.</a:t>
            </a: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❷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Convert the RGB image into grayscale one.</a:t>
            </a:r>
          </a:p>
          <a:p>
            <a:pPr marL="285750" indent="-28575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❸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 Convert the image type into double data type to perform your mathematical operation.</a:t>
            </a: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❹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Convolute the image with different scales of Laplacian gaussian filter to build the scale space image which has the image features.</a:t>
            </a: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❺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Apply Non-maximum suppression on the scale space image.</a:t>
            </a: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❻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Threshold the scale space image to get the desired local features.</a:t>
            </a: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❼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Detriment the co-ordinates  of each feature and its value.</a:t>
            </a:r>
          </a:p>
          <a:p>
            <a:pPr marL="342900" indent="-342900">
              <a:lnSpc>
                <a:spcPct val="150000"/>
              </a:lnSpc>
              <a:buClr>
                <a:schemeClr val="accent4">
                  <a:lumMod val="50000"/>
                </a:schemeClr>
              </a:buClr>
              <a:buFont typeface="Calibri" panose="020F0502020204030204" pitchFamily="34" charset="0"/>
              <a:buChar char="❽"/>
            </a:pPr>
            <a:r>
              <a:rPr lang="en-US" sz="1600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</a:rPr>
              <a:t>Display resulting circles at their characteristic scales</a:t>
            </a:r>
          </a:p>
          <a:p>
            <a:endParaRPr lang="en-US" sz="1600" dirty="0">
              <a:solidFill>
                <a:schemeClr val="accent4">
                  <a:lumMod val="50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521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078686-61B9-4B88-99C8-6EB0ED4C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83AC0B-1E3D-4966-81C0-A36A1B7BFBAD}"/>
              </a:ext>
            </a:extLst>
          </p:cNvPr>
          <p:cNvSpPr/>
          <p:nvPr/>
        </p:nvSpPr>
        <p:spPr>
          <a:xfrm>
            <a:off x="414068" y="2820838"/>
            <a:ext cx="940280" cy="69011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Original image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2CA0D7-42CC-4127-A26B-312237A03DF4}"/>
              </a:ext>
            </a:extLst>
          </p:cNvPr>
          <p:cNvSpPr/>
          <p:nvPr/>
        </p:nvSpPr>
        <p:spPr>
          <a:xfrm>
            <a:off x="3473569" y="370935"/>
            <a:ext cx="1035170" cy="6441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omic Sans MS" panose="030F0702030302020204" pitchFamily="66" charset="0"/>
                <a:ea typeface="+mj-ea"/>
                <a:cs typeface="+mj-cs"/>
              </a:rPr>
              <a:t>LOG Sigma-0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51A929-584E-415D-9096-40B8F915010A}"/>
              </a:ext>
            </a:extLst>
          </p:cNvPr>
          <p:cNvSpPr/>
          <p:nvPr/>
        </p:nvSpPr>
        <p:spPr>
          <a:xfrm>
            <a:off x="3470693" y="1204822"/>
            <a:ext cx="1035170" cy="6441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omic Sans MS" panose="030F0702030302020204" pitchFamily="66" charset="0"/>
                <a:ea typeface="+mj-ea"/>
                <a:cs typeface="+mj-cs"/>
              </a:rPr>
              <a:t>LOG Sigma-1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8F31E8-F566-4281-AF6C-A5BADFAE46D5}"/>
              </a:ext>
            </a:extLst>
          </p:cNvPr>
          <p:cNvSpPr/>
          <p:nvPr/>
        </p:nvSpPr>
        <p:spPr>
          <a:xfrm>
            <a:off x="3473567" y="2038709"/>
            <a:ext cx="1035170" cy="6441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omic Sans MS" panose="030F0702030302020204" pitchFamily="66" charset="0"/>
                <a:ea typeface="+mj-ea"/>
                <a:cs typeface="+mj-cs"/>
              </a:rPr>
              <a:t>LOG</a:t>
            </a:r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 </a:t>
            </a:r>
            <a:r>
              <a:rPr lang="en-US" sz="1200" b="1" dirty="0">
                <a:solidFill>
                  <a:schemeClr val="tx1"/>
                </a:solidFill>
                <a:latin typeface="Comic Sans MS" panose="030F0702030302020204" pitchFamily="66" charset="0"/>
                <a:ea typeface="+mj-ea"/>
                <a:cs typeface="+mj-cs"/>
              </a:rPr>
              <a:t>Sigma-2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7BB891-BA13-4BC7-AD94-2F0D0C472656}"/>
              </a:ext>
            </a:extLst>
          </p:cNvPr>
          <p:cNvSpPr/>
          <p:nvPr/>
        </p:nvSpPr>
        <p:spPr>
          <a:xfrm>
            <a:off x="3470691" y="2872596"/>
            <a:ext cx="1035170" cy="6441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omic Sans MS" panose="030F0702030302020204" pitchFamily="66" charset="0"/>
                <a:ea typeface="+mj-ea"/>
                <a:cs typeface="+mj-cs"/>
              </a:rPr>
              <a:t>LOG</a:t>
            </a:r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 </a:t>
            </a:r>
            <a:r>
              <a:rPr lang="en-US" sz="1200" b="1" dirty="0">
                <a:solidFill>
                  <a:schemeClr val="tx1"/>
                </a:solidFill>
                <a:latin typeface="Comic Sans MS" panose="030F0702030302020204" pitchFamily="66" charset="0"/>
                <a:ea typeface="+mj-ea"/>
                <a:cs typeface="+mj-cs"/>
              </a:rPr>
              <a:t>Sigma-3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451665B-A86B-4DA2-A123-F37329C2CCF2}"/>
              </a:ext>
            </a:extLst>
          </p:cNvPr>
          <p:cNvSpPr/>
          <p:nvPr/>
        </p:nvSpPr>
        <p:spPr>
          <a:xfrm>
            <a:off x="3467815" y="5374257"/>
            <a:ext cx="1035170" cy="64410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omic Sans MS" panose="030F0702030302020204" pitchFamily="66" charset="0"/>
                <a:ea typeface="+mj-ea"/>
                <a:cs typeface="+mj-cs"/>
              </a:rPr>
              <a:t>LOG</a:t>
            </a:r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 </a:t>
            </a:r>
            <a:r>
              <a:rPr lang="en-US" sz="1200" b="1" dirty="0">
                <a:solidFill>
                  <a:schemeClr val="tx1"/>
                </a:solidFill>
                <a:latin typeface="Comic Sans MS" panose="030F0702030302020204" pitchFamily="66" charset="0"/>
                <a:ea typeface="+mj-ea"/>
                <a:cs typeface="+mj-cs"/>
              </a:rPr>
              <a:t>Sigma-k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E945444-8B2F-4B85-BB41-6232DE97FB35}"/>
              </a:ext>
            </a:extLst>
          </p:cNvPr>
          <p:cNvCxnSpPr/>
          <p:nvPr/>
        </p:nvCxnSpPr>
        <p:spPr>
          <a:xfrm>
            <a:off x="3968151" y="3657600"/>
            <a:ext cx="0" cy="1509623"/>
          </a:xfrm>
          <a:prstGeom prst="line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E5FACCB-B4E0-41C3-929A-1952BAF65C2C}"/>
              </a:ext>
            </a:extLst>
          </p:cNvPr>
          <p:cNvSpPr/>
          <p:nvPr/>
        </p:nvSpPr>
        <p:spPr>
          <a:xfrm>
            <a:off x="6268525" y="370935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Sigma-0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C21534-BF26-4519-979D-CD1354236966}"/>
              </a:ext>
            </a:extLst>
          </p:cNvPr>
          <p:cNvSpPr/>
          <p:nvPr/>
        </p:nvSpPr>
        <p:spPr>
          <a:xfrm>
            <a:off x="6265649" y="1204822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Sigma-1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AD1C695-6991-43CE-971C-026CFE2CD2DD}"/>
              </a:ext>
            </a:extLst>
          </p:cNvPr>
          <p:cNvSpPr/>
          <p:nvPr/>
        </p:nvSpPr>
        <p:spPr>
          <a:xfrm>
            <a:off x="6268523" y="2038709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Sigma-2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77402FC-63BF-451F-A270-383132D732EE}"/>
              </a:ext>
            </a:extLst>
          </p:cNvPr>
          <p:cNvSpPr/>
          <p:nvPr/>
        </p:nvSpPr>
        <p:spPr>
          <a:xfrm>
            <a:off x="6265647" y="2872596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Sigma-3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0B283D3-1FF8-459A-B15C-7C6BBBE5213B}"/>
              </a:ext>
            </a:extLst>
          </p:cNvPr>
          <p:cNvSpPr/>
          <p:nvPr/>
        </p:nvSpPr>
        <p:spPr>
          <a:xfrm>
            <a:off x="6262771" y="5374257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Sigma-k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B126DC0-46EF-4564-99B0-234D1E9BD377}"/>
              </a:ext>
            </a:extLst>
          </p:cNvPr>
          <p:cNvCxnSpPr/>
          <p:nvPr/>
        </p:nvCxnSpPr>
        <p:spPr>
          <a:xfrm>
            <a:off x="6763107" y="3657600"/>
            <a:ext cx="0" cy="1509623"/>
          </a:xfrm>
          <a:prstGeom prst="line">
            <a:avLst/>
          </a:prstGeom>
          <a:ln>
            <a:prstDash val="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15539D61-91CA-46D1-9F9B-206F025DBCAA}"/>
              </a:ext>
            </a:extLst>
          </p:cNvPr>
          <p:cNvSpPr/>
          <p:nvPr/>
        </p:nvSpPr>
        <p:spPr>
          <a:xfrm>
            <a:off x="8358996" y="3053751"/>
            <a:ext cx="319178" cy="284672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5067434F-F0F9-4CF0-A849-027D59D2CA8A}"/>
              </a:ext>
            </a:extLst>
          </p:cNvPr>
          <p:cNvSpPr/>
          <p:nvPr/>
        </p:nvSpPr>
        <p:spPr>
          <a:xfrm>
            <a:off x="5404451" y="3019245"/>
            <a:ext cx="319178" cy="284672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D60F83E-E84F-4B5B-9B32-D3777AA766C5}"/>
              </a:ext>
            </a:extLst>
          </p:cNvPr>
          <p:cNvSpPr/>
          <p:nvPr/>
        </p:nvSpPr>
        <p:spPr>
          <a:xfrm>
            <a:off x="8287103" y="13572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EB8190B-20D1-4CF2-9EF2-F9CE4ABE8DD8}"/>
              </a:ext>
            </a:extLst>
          </p:cNvPr>
          <p:cNvSpPr/>
          <p:nvPr/>
        </p:nvSpPr>
        <p:spPr>
          <a:xfrm>
            <a:off x="8439503" y="15096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0D7F407-2533-4B04-9603-25FC86C741CD}"/>
              </a:ext>
            </a:extLst>
          </p:cNvPr>
          <p:cNvSpPr/>
          <p:nvPr/>
        </p:nvSpPr>
        <p:spPr>
          <a:xfrm>
            <a:off x="8591903" y="16620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AD93683-1931-474E-9D54-BDA9B328F336}"/>
              </a:ext>
            </a:extLst>
          </p:cNvPr>
          <p:cNvSpPr/>
          <p:nvPr/>
        </p:nvSpPr>
        <p:spPr>
          <a:xfrm>
            <a:off x="8744303" y="18144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514B49F-6C79-4609-8585-115155A4F4B0}"/>
              </a:ext>
            </a:extLst>
          </p:cNvPr>
          <p:cNvSpPr/>
          <p:nvPr/>
        </p:nvSpPr>
        <p:spPr>
          <a:xfrm>
            <a:off x="8896703" y="19668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0770A4E-2846-4083-8542-BFBA52EC0AA1}"/>
              </a:ext>
            </a:extLst>
          </p:cNvPr>
          <p:cNvSpPr/>
          <p:nvPr/>
        </p:nvSpPr>
        <p:spPr>
          <a:xfrm>
            <a:off x="9049103" y="21192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D252BC7-3D63-4C47-B5BD-52F25FEA7699}"/>
              </a:ext>
            </a:extLst>
          </p:cNvPr>
          <p:cNvSpPr/>
          <p:nvPr/>
        </p:nvSpPr>
        <p:spPr>
          <a:xfrm>
            <a:off x="9201503" y="22716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C5776C7-71AA-4761-92E3-FEDC0F8D1B28}"/>
              </a:ext>
            </a:extLst>
          </p:cNvPr>
          <p:cNvSpPr/>
          <p:nvPr/>
        </p:nvSpPr>
        <p:spPr>
          <a:xfrm>
            <a:off x="9353903" y="24240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EB50A01-0F92-4341-B302-27476FAD22E8}"/>
              </a:ext>
            </a:extLst>
          </p:cNvPr>
          <p:cNvSpPr/>
          <p:nvPr/>
        </p:nvSpPr>
        <p:spPr>
          <a:xfrm>
            <a:off x="9506303" y="25764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D7D38E3-FC9E-456D-A439-6FA5B76DC406}"/>
              </a:ext>
            </a:extLst>
          </p:cNvPr>
          <p:cNvSpPr/>
          <p:nvPr/>
        </p:nvSpPr>
        <p:spPr>
          <a:xfrm>
            <a:off x="9658703" y="27288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B2EAF6E-DB7F-46F4-9ADA-CCE0B6480CDA}"/>
              </a:ext>
            </a:extLst>
          </p:cNvPr>
          <p:cNvSpPr/>
          <p:nvPr/>
        </p:nvSpPr>
        <p:spPr>
          <a:xfrm>
            <a:off x="9811103" y="28812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C11A478-4813-4981-9FC2-91D4373C98C0}"/>
              </a:ext>
            </a:extLst>
          </p:cNvPr>
          <p:cNvSpPr/>
          <p:nvPr/>
        </p:nvSpPr>
        <p:spPr>
          <a:xfrm>
            <a:off x="9963503" y="30336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D36CF1C-4F70-4050-BFC9-2B02B96FCDFE}"/>
              </a:ext>
            </a:extLst>
          </p:cNvPr>
          <p:cNvSpPr/>
          <p:nvPr/>
        </p:nvSpPr>
        <p:spPr>
          <a:xfrm>
            <a:off x="10115903" y="31860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DC2C4EC-339F-4228-8E5B-0C69284A7ED4}"/>
              </a:ext>
            </a:extLst>
          </p:cNvPr>
          <p:cNvSpPr/>
          <p:nvPr/>
        </p:nvSpPr>
        <p:spPr>
          <a:xfrm>
            <a:off x="10268303" y="33384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D47255C-4085-4EBF-BD63-0D19E9109E4E}"/>
              </a:ext>
            </a:extLst>
          </p:cNvPr>
          <p:cNvSpPr/>
          <p:nvPr/>
        </p:nvSpPr>
        <p:spPr>
          <a:xfrm>
            <a:off x="10420703" y="34908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1DDF815-BD57-4BCE-994E-7194D428E9BB}"/>
              </a:ext>
            </a:extLst>
          </p:cNvPr>
          <p:cNvSpPr/>
          <p:nvPr/>
        </p:nvSpPr>
        <p:spPr>
          <a:xfrm>
            <a:off x="10573103" y="36432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3381975-0F8D-4026-AD07-4227D5649BD5}"/>
              </a:ext>
            </a:extLst>
          </p:cNvPr>
          <p:cNvSpPr/>
          <p:nvPr/>
        </p:nvSpPr>
        <p:spPr>
          <a:xfrm>
            <a:off x="10725503" y="37956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Sigma-k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1D35121-16BD-44A4-88BB-65EE00332E86}"/>
              </a:ext>
            </a:extLst>
          </p:cNvPr>
          <p:cNvSpPr/>
          <p:nvPr/>
        </p:nvSpPr>
        <p:spPr>
          <a:xfrm>
            <a:off x="10877903" y="3948023"/>
            <a:ext cx="1035170" cy="644108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Sigma-k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C1C2C0A-EEBE-4DFB-9308-F8293AC26818}"/>
              </a:ext>
            </a:extLst>
          </p:cNvPr>
          <p:cNvCxnSpPr/>
          <p:nvPr/>
        </p:nvCxnSpPr>
        <p:spPr>
          <a:xfrm>
            <a:off x="8074325" y="2038709"/>
            <a:ext cx="2467148" cy="2553422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920E660D-2419-468D-A43B-A8BB8D3C5AF9}"/>
              </a:ext>
            </a:extLst>
          </p:cNvPr>
          <p:cNvSpPr txBox="1"/>
          <p:nvPr/>
        </p:nvSpPr>
        <p:spPr>
          <a:xfrm>
            <a:off x="10953851" y="4744531"/>
            <a:ext cx="9837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Laplacian of Gaussian scale space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619F475-825E-4CAA-835B-EAF6F2477946}"/>
              </a:ext>
            </a:extLst>
          </p:cNvPr>
          <p:cNvSpPr txBox="1"/>
          <p:nvPr/>
        </p:nvSpPr>
        <p:spPr>
          <a:xfrm>
            <a:off x="1806888" y="3050877"/>
            <a:ext cx="1206603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Convolution with</a:t>
            </a:r>
          </a:p>
        </p:txBody>
      </p:sp>
    </p:spTree>
    <p:extLst>
      <p:ext uri="{BB962C8B-B14F-4D97-AF65-F5344CB8AC3E}">
        <p14:creationId xmlns:p14="http://schemas.microsoft.com/office/powerpoint/2010/main" val="3121208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B8F24DE-115F-456F-A187-E68638DE8513}"/>
              </a:ext>
            </a:extLst>
          </p:cNvPr>
          <p:cNvSpPr/>
          <p:nvPr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1E63F3-26DE-4C61-9EDD-81F2E21381F6}"/>
              </a:ext>
            </a:extLst>
          </p:cNvPr>
          <p:cNvSpPr txBox="1"/>
          <p:nvPr/>
        </p:nvSpPr>
        <p:spPr>
          <a:xfrm>
            <a:off x="434196" y="113745"/>
            <a:ext cx="101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mic Sans MS" panose="030F0702030302020204" pitchFamily="66" charset="0"/>
              </a:rPr>
              <a:t>Results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084058-60EF-457F-A26E-EFA91899C4CD}"/>
              </a:ext>
            </a:extLst>
          </p:cNvPr>
          <p:cNvSpPr txBox="1"/>
          <p:nvPr/>
        </p:nvSpPr>
        <p:spPr>
          <a:xfrm>
            <a:off x="10515809" y="178689"/>
            <a:ext cx="1241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butterfly.jpg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3247F8-9BB8-41F6-A635-8AE1B7DAA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629" y="1152614"/>
            <a:ext cx="6353175" cy="42767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519B72-2667-4794-B88E-089353D38C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355" y="1459127"/>
            <a:ext cx="4635378" cy="334725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16FB65F-7935-4D89-BA14-F29D879909E3}"/>
              </a:ext>
            </a:extLst>
          </p:cNvPr>
          <p:cNvSpPr txBox="1"/>
          <p:nvPr/>
        </p:nvSpPr>
        <p:spPr>
          <a:xfrm>
            <a:off x="7627090" y="5003324"/>
            <a:ext cx="2784994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Elapsed time is 1.670132 seconds.</a:t>
            </a:r>
          </a:p>
        </p:txBody>
      </p:sp>
    </p:spTree>
    <p:extLst>
      <p:ext uri="{BB962C8B-B14F-4D97-AF65-F5344CB8AC3E}">
        <p14:creationId xmlns:p14="http://schemas.microsoft.com/office/powerpoint/2010/main" val="2870475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B8F24DE-115F-456F-A187-E68638DE8513}"/>
              </a:ext>
            </a:extLst>
          </p:cNvPr>
          <p:cNvSpPr/>
          <p:nvPr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1E63F3-26DE-4C61-9EDD-81F2E21381F6}"/>
              </a:ext>
            </a:extLst>
          </p:cNvPr>
          <p:cNvSpPr txBox="1"/>
          <p:nvPr/>
        </p:nvSpPr>
        <p:spPr>
          <a:xfrm>
            <a:off x="434196" y="113745"/>
            <a:ext cx="1019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Comic Sans MS" panose="030F0702030302020204" pitchFamily="66" charset="0"/>
              </a:rPr>
              <a:t>Results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084058-60EF-457F-A26E-EFA91899C4CD}"/>
              </a:ext>
            </a:extLst>
          </p:cNvPr>
          <p:cNvSpPr txBox="1"/>
          <p:nvPr/>
        </p:nvSpPr>
        <p:spPr>
          <a:xfrm>
            <a:off x="10515809" y="178689"/>
            <a:ext cx="1241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fishes.jpg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3F05DC-4219-46EC-BC15-B116C9A9A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6693" y="1390650"/>
            <a:ext cx="6419850" cy="407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6EA2F1-9026-4380-90DC-0872C13FE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978" y="1686913"/>
            <a:ext cx="4762500" cy="31908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4D7E797-0E1F-4A93-B436-BEC89D2E0020}"/>
              </a:ext>
            </a:extLst>
          </p:cNvPr>
          <p:cNvSpPr txBox="1"/>
          <p:nvPr/>
        </p:nvSpPr>
        <p:spPr>
          <a:xfrm>
            <a:off x="7627090" y="5003324"/>
            <a:ext cx="2784994" cy="2462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000" b="1" dirty="0">
                <a:solidFill>
                  <a:schemeClr val="accent4">
                    <a:lumMod val="50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Elapsed time is 0.724908  seconds.</a:t>
            </a:r>
          </a:p>
        </p:txBody>
      </p:sp>
    </p:spTree>
    <p:extLst>
      <p:ext uri="{BB962C8B-B14F-4D97-AF65-F5344CB8AC3E}">
        <p14:creationId xmlns:p14="http://schemas.microsoft.com/office/powerpoint/2010/main" val="2842727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Custom Design">
  <a:themeElements>
    <a:clrScheme name="Custom 45">
      <a:dk1>
        <a:srgbClr val="284956"/>
      </a:dk1>
      <a:lt1>
        <a:sysClr val="window" lastClr="FFFFFF"/>
      </a:lt1>
      <a:dk2>
        <a:srgbClr val="404040"/>
      </a:dk2>
      <a:lt2>
        <a:srgbClr val="EBEBE8"/>
      </a:lt2>
      <a:accent1>
        <a:srgbClr val="404040"/>
      </a:accent1>
      <a:accent2>
        <a:srgbClr val="ED583E"/>
      </a:accent2>
      <a:accent3>
        <a:srgbClr val="D3BA59"/>
      </a:accent3>
      <a:accent4>
        <a:srgbClr val="404040"/>
      </a:accent4>
      <a:accent5>
        <a:srgbClr val="A09E84"/>
      </a:accent5>
      <a:accent6>
        <a:srgbClr val="FC7D4A"/>
      </a:accent6>
      <a:hlink>
        <a:srgbClr val="1D3640"/>
      </a:hlink>
      <a:folHlink>
        <a:srgbClr val="808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1064</TotalTime>
  <Words>572</Words>
  <Application>Microsoft Office PowerPoint</Application>
  <PresentationFormat>Widescreen</PresentationFormat>
  <Paragraphs>155</Paragraphs>
  <Slides>19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Comic Sans MS</vt:lpstr>
      <vt:lpstr>Corbel</vt:lpstr>
      <vt:lpstr>Wingdings</vt:lpstr>
      <vt:lpstr>Office Theme</vt:lpstr>
      <vt:lpstr>Custom Design</vt:lpstr>
      <vt:lpstr>PowerPoint Presentation</vt:lpstr>
      <vt:lpstr>Submitted by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    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zas</dc:creator>
  <cp:lastModifiedBy>zas</cp:lastModifiedBy>
  <cp:revision>98</cp:revision>
  <dcterms:created xsi:type="dcterms:W3CDTF">2021-11-08T22:53:18Z</dcterms:created>
  <dcterms:modified xsi:type="dcterms:W3CDTF">2021-12-22T23:24:07Z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